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notesMasterIdLst>
    <p:notesMasterId r:id="rId20"/>
  </p:notesMasterIdLst>
  <p:sldIdLst>
    <p:sldId id="261" r:id="rId2"/>
    <p:sldId id="380" r:id="rId3"/>
    <p:sldId id="349" r:id="rId4"/>
    <p:sldId id="375" r:id="rId5"/>
    <p:sldId id="333" r:id="rId6"/>
    <p:sldId id="382" r:id="rId7"/>
    <p:sldId id="298" r:id="rId8"/>
    <p:sldId id="369" r:id="rId9"/>
    <p:sldId id="370" r:id="rId10"/>
    <p:sldId id="367" r:id="rId11"/>
    <p:sldId id="372" r:id="rId12"/>
    <p:sldId id="373" r:id="rId13"/>
    <p:sldId id="383" r:id="rId14"/>
    <p:sldId id="385" r:id="rId15"/>
    <p:sldId id="384" r:id="rId16"/>
    <p:sldId id="374" r:id="rId17"/>
    <p:sldId id="379" r:id="rId18"/>
    <p:sldId id="314" r:id="rId19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F5A"/>
    <a:srgbClr val="000066"/>
    <a:srgbClr val="FFFEFC"/>
    <a:srgbClr val="2588FF"/>
    <a:srgbClr val="002450"/>
    <a:srgbClr val="90AD3E"/>
    <a:srgbClr val="19467D"/>
    <a:srgbClr val="003474"/>
    <a:srgbClr val="7A92B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70018" autoAdjust="0"/>
  </p:normalViewPr>
  <p:slideViewPr>
    <p:cSldViewPr snapToGrid="0" snapToObjects="1">
      <p:cViewPr varScale="1">
        <p:scale>
          <a:sx n="52" d="100"/>
          <a:sy n="52" d="100"/>
        </p:scale>
        <p:origin x="20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Fall 2015 Smart </a:t>
            </a:r>
            <a:r>
              <a:rPr lang="en-US" dirty="0"/>
              <a:t>Start Student </a:t>
            </a:r>
            <a:r>
              <a:rPr lang="en-US" dirty="0" smtClean="0"/>
              <a:t>Visits to LSC</a:t>
            </a:r>
            <a:endParaRPr lang="en-US" dirty="0"/>
          </a:p>
        </c:rich>
      </c:tx>
      <c:layout>
        <c:manualLayout>
          <c:xMode val="edge"/>
          <c:yMode val="edge"/>
          <c:x val="0.20008333333333336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Sheet1!$B$3:$B$4</c:f>
              <c:strCache>
                <c:ptCount val="2"/>
                <c:pt idx="0">
                  <c:v>Visited LSC</c:v>
                </c:pt>
                <c:pt idx="1">
                  <c:v>No Visit</c:v>
                </c:pt>
              </c:strCache>
            </c:strRef>
          </c:cat>
          <c:val>
            <c:numRef>
              <c:f>Sheet1!$C$3:$C$4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498829858457313"/>
          <c:y val="0.44264982502187217"/>
          <c:w val="0.21721689980626011"/>
          <c:h val="0.1898476232137649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E736B181-F821-4C10-B3C8-9566DC9C9A68}" type="datetimeFigureOut">
              <a:rPr lang="en-US" smtClean="0"/>
              <a:t>5/10/2016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D89C270-FCB0-4D12-B0E5-9FD7E19E0A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7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Know more about what they want, who, when and how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Students have already had library tour/intro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9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Know more about what they want, who, when and how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Students have already had library tour/intro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6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Know more about what they want, who, when and how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Students have already had library tour/intro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811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sections for returning from</a:t>
            </a:r>
            <a:r>
              <a:rPr lang="en-US" baseline="0" dirty="0"/>
              <a:t> suspension, dismissal etc.</a:t>
            </a:r>
          </a:p>
          <a:p>
            <a:r>
              <a:rPr lang="en-US" baseline="0" dirty="0"/>
              <a:t>Cohorts, learning communities, reunion meetings</a:t>
            </a:r>
          </a:p>
          <a:p>
            <a:r>
              <a:rPr lang="en-US" baseline="0" dirty="0"/>
              <a:t>Advisers as coaches and case managers </a:t>
            </a:r>
          </a:p>
          <a:p>
            <a:r>
              <a:rPr lang="en-US" dirty="0"/>
              <a:t>Everyone loves the boutique experience--food truck rally something for everyone, customized, mini-experience, variety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67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28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been with the college about 8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5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St. Petersburg College (SPC) multi-campus four-year public institution with 10 learning sites throughout Pinellas County ​</a:t>
            </a:r>
          </a:p>
          <a:p>
            <a:r>
              <a:rPr lang="en-US" dirty="0">
                <a:latin typeface="Calibri"/>
              </a:rPr>
              <a:t>32,000 students each year​</a:t>
            </a:r>
          </a:p>
          <a:p>
            <a:r>
              <a:rPr lang="en-US" dirty="0">
                <a:latin typeface="Calibri"/>
              </a:rPr>
              <a:t>22 baccalaureate degrees, 39 associate degrees, 2 workforce diplomas, and 54 workforce certificates. ​</a:t>
            </a:r>
          </a:p>
          <a:p>
            <a:r>
              <a:rPr lang="en-US" dirty="0">
                <a:latin typeface="Calibri"/>
              </a:rPr>
              <a:t>Nearly 72 per cent of SPC students attend school part time. ​</a:t>
            </a:r>
          </a:p>
          <a:p>
            <a:r>
              <a:rPr lang="en-US" dirty="0">
                <a:latin typeface="Calibri"/>
              </a:rPr>
              <a:t>SPC is accredited by the Southern Association of Colleges and Schools.​</a:t>
            </a:r>
          </a:p>
          <a:p>
            <a:r>
              <a:rPr lang="en-US" dirty="0">
                <a:latin typeface="Calibri"/>
              </a:rPr>
              <a:t>​</a:t>
            </a:r>
          </a:p>
          <a:p>
            <a:r>
              <a:rPr lang="en-US" dirty="0">
                <a:latin typeface="Calibri"/>
              </a:rPr>
              <a:t>SPC is presently the largest provider of online education in the Florida College System (FCS), accounting for approximately 10% of all online education offered through the 28 community colleges. For SPC, online courses account for 30% of overall enrollment in fall and spring semesters and more than 50% in summer.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Steering Forces​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Dev. Ed. Reform</a:t>
            </a:r>
            <a:r>
              <a:rPr lang="en-US" dirty="0" smtClean="0">
                <a:latin typeface="Calibri"/>
              </a:rPr>
              <a:t>​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SB 1720</a:t>
            </a:r>
            <a:endParaRPr lang="en-US" dirty="0"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Achieving the Dream</a:t>
            </a:r>
            <a:r>
              <a:rPr lang="en-US" dirty="0" smtClean="0">
                <a:latin typeface="Calibri"/>
              </a:rPr>
              <a:t>​ “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Achieving the Dream is closing achievement gaps and accelerating student success nationwide”</a:t>
            </a:r>
            <a:endParaRPr lang="en-US" dirty="0"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III Strengthening Institutions Program, is funded by the U.S. Department of Education to improve the systems, services and supports necessary to successfully guide students from enrollment to graduation.</a:t>
            </a:r>
            <a:endParaRPr lang="en-US" dirty="0" smtClean="0">
              <a:latin typeface="Calibri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 smtClean="0">
                <a:latin typeface="Calibri"/>
              </a:rPr>
              <a:t>”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receiving a $2.2 million Title III grant on Oct. 1, 2013, St. Petersburg College has made significant steps in its first year toward implementation of the five-year grant,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College Experience: A Pathway from Enrollment to Graduation.”</a:t>
            </a:r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62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new era of </a:t>
            </a:r>
            <a:r>
              <a:rPr lang="en-US" baseline="0" dirty="0" smtClean="0"/>
              <a:t>transparency and data informed 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3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Heterochromia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iridis,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having two different colored eyes,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good symbol for the difference between our vision for Smart Start. We had one vision, while the course designers had another. We figured 45-minutes with a captive audience – what could be better!   Therefore, we had all of these great ideas:  let them learn about and perform some close reading…let them think about their thinking…and hone their academic skills in time-management, note-taking, and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skills.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2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verdana"/>
              </a:rPr>
              <a:t>Based on UCI Libraries Begin Research Online Workshop Tutorial and has been customized for students of St. Petersburg College. Creative Commons </a:t>
            </a:r>
            <a:r>
              <a:rPr lang="en-US" dirty="0" smtClean="0">
                <a:latin typeface="verdana"/>
              </a:rPr>
              <a:t>License-</a:t>
            </a:r>
            <a:r>
              <a:rPr lang="en-US" dirty="0">
                <a:latin typeface="verdana"/>
              </a:rPr>
              <a:t>-Worked well for online, adapted for face to face for live demo</a:t>
            </a:r>
          </a:p>
          <a:p>
            <a:r>
              <a:rPr lang="en-US" dirty="0">
                <a:latin typeface="verdana"/>
                <a:ea typeface="verdana"/>
                <a:cs typeface="verdana"/>
              </a:rPr>
              <a:t/>
            </a:r>
            <a:br>
              <a:rPr lang="en-US" dirty="0">
                <a:latin typeface="verdana"/>
                <a:ea typeface="verdana"/>
                <a:cs typeface="verdana"/>
              </a:rPr>
            </a:br>
            <a:endParaRPr lang="en-US" dirty="0">
              <a:latin typeface="verdana"/>
              <a:ea typeface="verdana"/>
              <a:cs typeface="verdana"/>
            </a:endParaRPr>
          </a:p>
          <a:p>
            <a:r>
              <a:rPr lang="en-US" dirty="0">
                <a:latin typeface="verdana"/>
                <a:ea typeface="verdana"/>
                <a:cs typeface="verdana"/>
              </a:rPr>
              <a:t>LibGuide Views 2015: Citations 21,088; BSN 8,873; Research Workshop 431</a:t>
            </a:r>
            <a:r>
              <a:rPr lang="en-US" dirty="0" smtClean="0">
                <a:latin typeface="verdana"/>
                <a:ea typeface="verdana"/>
                <a:cs typeface="verdana"/>
              </a:rPr>
              <a:t>.</a:t>
            </a:r>
          </a:p>
          <a:p>
            <a:endParaRPr lang="en-US" dirty="0" smtClean="0">
              <a:latin typeface="verdana"/>
              <a:ea typeface="verdana"/>
              <a:cs typeface="verdana"/>
            </a:endParaRPr>
          </a:p>
          <a:p>
            <a:r>
              <a:rPr lang="en-US" sz="1200" dirty="0" smtClean="0"/>
              <a:t>Challenge of online sections—same curriculum</a:t>
            </a:r>
          </a:p>
          <a:p>
            <a:r>
              <a:rPr lang="en-US" sz="1200" dirty="0" smtClean="0"/>
              <a:t>What could be adapted and put online? What was online that could be used face to face?</a:t>
            </a:r>
          </a:p>
          <a:p>
            <a:endParaRPr lang="en-US" dirty="0" smtClean="0">
              <a:latin typeface="verdana"/>
              <a:ea typeface="verdana"/>
              <a:cs typeface="verdana"/>
            </a:endParaRPr>
          </a:p>
          <a:p>
            <a:endParaRPr lang="en-US" dirty="0">
              <a:latin typeface="verdana"/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4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Scavenge: to find dead and decaying ;)</a:t>
            </a:r>
          </a:p>
          <a:p>
            <a:endParaRPr lang="en-US" dirty="0" smtClean="0"/>
          </a:p>
          <a:p>
            <a:r>
              <a:rPr lang="en-US" dirty="0" smtClean="0"/>
              <a:t>Make new connections and introduce students to tutors/librarians</a:t>
            </a:r>
          </a:p>
          <a:p>
            <a:endParaRPr lang="en-US" dirty="0" smtClean="0"/>
          </a:p>
          <a:p>
            <a:r>
              <a:rPr lang="en-US" dirty="0" smtClean="0"/>
              <a:t>Promises and Pitfalls </a:t>
            </a:r>
          </a:p>
          <a:p>
            <a:r>
              <a:rPr lang="en-US" dirty="0" smtClean="0"/>
              <a:t>Time: with captive</a:t>
            </a:r>
            <a:r>
              <a:rPr lang="en-US" baseline="0" dirty="0" smtClean="0"/>
              <a:t> audience; time lost to create and schedule program </a:t>
            </a:r>
            <a:endParaRPr lang="en-US" dirty="0" smtClean="0"/>
          </a:p>
          <a:p>
            <a:r>
              <a:rPr lang="en-US" dirty="0" smtClean="0"/>
              <a:t>Place: students</a:t>
            </a:r>
            <a:r>
              <a:rPr lang="en-US" baseline="0" dirty="0" smtClean="0"/>
              <a:t> know where to get help; tied to one campus</a:t>
            </a:r>
            <a:endParaRPr lang="en-US" dirty="0" smtClean="0"/>
          </a:p>
          <a:p>
            <a:r>
              <a:rPr lang="en-US" dirty="0" smtClean="0"/>
              <a:t>Context: know</a:t>
            </a:r>
            <a:r>
              <a:rPr lang="en-US" baseline="0" dirty="0" smtClean="0"/>
              <a:t> about us from the beginning; no class or assignment to show relevance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54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 sections at Seminole, 49 at Clearwater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9C270-FCB0-4D12-B0E5-9FD7E19E0A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5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963174"/>
            <a:ext cx="9144000" cy="89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" y="6008909"/>
            <a:ext cx="3411138" cy="849091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 flipH="1">
            <a:off x="3001354" y="6008909"/>
            <a:ext cx="6142646" cy="849091"/>
          </a:xfrm>
          <a:prstGeom prst="homePlate">
            <a:avLst/>
          </a:prstGeom>
          <a:gradFill flip="none" rotWithShape="1"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13CDD-25D6-4367-9D82-B65B0D810AB9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3500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5963190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124" y="6144340"/>
            <a:ext cx="1947676" cy="48768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0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4"/>
          <a:stretch/>
        </p:blipFill>
        <p:spPr>
          <a:xfrm>
            <a:off x="1160977" y="-1"/>
            <a:ext cx="7983020" cy="6757193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>
            <a:off x="-4464" y="0"/>
            <a:ext cx="7186108" cy="6757193"/>
          </a:xfrm>
          <a:prstGeom prst="homePlate">
            <a:avLst/>
          </a:prstGeom>
          <a:gradFill flip="none" rotWithShape="1"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  <a:alpha val="7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6" y="204279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0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2" y="180023"/>
            <a:ext cx="1947676" cy="487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9"/>
          <a:stretch/>
        </p:blipFill>
        <p:spPr>
          <a:xfrm>
            <a:off x="-1" y="-46199"/>
            <a:ext cx="9133727" cy="6803391"/>
          </a:xfrm>
          <a:prstGeom prst="rect">
            <a:avLst/>
          </a:prstGeom>
        </p:spPr>
      </p:pic>
      <p:sp>
        <p:nvSpPr>
          <p:cNvPr id="9" name="Rounded Rectangular Callout 8"/>
          <p:cNvSpPr/>
          <p:nvPr userDrawn="1"/>
        </p:nvSpPr>
        <p:spPr>
          <a:xfrm flipH="1">
            <a:off x="0" y="0"/>
            <a:ext cx="6935056" cy="5743254"/>
          </a:xfrm>
          <a:prstGeom prst="wedgeRoundRectCallout">
            <a:avLst/>
          </a:prstGeom>
          <a:gradFill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  <a:alpha val="76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" y="239458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5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2" y="180023"/>
            <a:ext cx="1947676" cy="487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9"/>
          <a:stretch/>
        </p:blipFill>
        <p:spPr>
          <a:xfrm>
            <a:off x="-1" y="-46199"/>
            <a:ext cx="9133727" cy="6803391"/>
          </a:xfrm>
          <a:prstGeom prst="rect">
            <a:avLst/>
          </a:prstGeom>
        </p:spPr>
      </p:pic>
      <p:sp>
        <p:nvSpPr>
          <p:cNvPr id="9" name="Rounded Rectangular Callout 8"/>
          <p:cNvSpPr/>
          <p:nvPr userDrawn="1"/>
        </p:nvSpPr>
        <p:spPr>
          <a:xfrm flipH="1">
            <a:off x="-10275" y="0"/>
            <a:ext cx="6935056" cy="5743254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9" y="341820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24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E56F-286D-4B3B-B806-884D119ECD7D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07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AD524-0AE5-4897-A9B8-9C56AABE4747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3500"/>
            <a:ext cx="9144000" cy="711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54000"/>
            <a:ext cx="9144000" cy="6778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entagon 8"/>
          <p:cNvSpPr/>
          <p:nvPr userDrawn="1"/>
        </p:nvSpPr>
        <p:spPr>
          <a:xfrm flipH="1">
            <a:off x="2420937" y="254000"/>
            <a:ext cx="4302125" cy="5207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hevron 9"/>
          <p:cNvSpPr/>
          <p:nvPr userDrawn="1"/>
        </p:nvSpPr>
        <p:spPr>
          <a:xfrm flipH="1" flipV="1">
            <a:off x="2012950" y="254000"/>
            <a:ext cx="407987" cy="5207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" y="5969000"/>
            <a:ext cx="9144001" cy="0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968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EFC36-0E20-4193-936E-5677FDCDA10E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2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FCE95-B719-4696-B37B-74A9AC21C2B7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6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D3EE-2C5E-450B-8DAA-47D15B5A7B10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47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D1BF-D88B-487F-9FD5-31728E92F43A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0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054D-C2FC-4DDA-86FF-AFC044DA3FA5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8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963174"/>
            <a:ext cx="9144000" cy="89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" y="6008909"/>
            <a:ext cx="3411138" cy="849091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 flipH="1">
            <a:off x="3001354" y="6008909"/>
            <a:ext cx="6142646" cy="84909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3500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5963190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22" y="6236524"/>
            <a:ext cx="1944628" cy="368809"/>
          </a:xfrm>
          <a:prstGeom prst="rect">
            <a:avLst/>
          </a:prstGeom>
        </p:spPr>
      </p:pic>
      <p:pic>
        <p:nvPicPr>
          <p:cNvPr id="14" name="Picture 13" descr="NSOstar.eps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27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37354" r="41666" b="39788"/>
          <a:stretch/>
        </p:blipFill>
        <p:spPr>
          <a:xfrm>
            <a:off x="816769" y="109219"/>
            <a:ext cx="1012031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1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EBE0-B742-4B29-A040-68B4616EACF9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5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D7F9-F1AD-4786-9BAE-7BC2A47EAFC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81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A6A3-9CB4-4F44-A4B4-649F77B9B3DC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21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5D52-5CBC-40F7-BE8F-D0285317599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619-F348-4C67-BE79-186A04186A3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721475"/>
            <a:ext cx="9144000" cy="136525"/>
          </a:xfrm>
          <a:prstGeom prst="rect">
            <a:avLst/>
          </a:prstGeom>
          <a:solidFill>
            <a:srgbClr val="90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501900" y="365125"/>
            <a:ext cx="6642100" cy="803275"/>
            <a:chOff x="2501900" y="365125"/>
            <a:chExt cx="6642100" cy="8032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Rounded Rectangle 6"/>
            <p:cNvSpPr/>
            <p:nvPr userDrawn="1"/>
          </p:nvSpPr>
          <p:spPr>
            <a:xfrm>
              <a:off x="2501900" y="365125"/>
              <a:ext cx="6248400" cy="803275"/>
            </a:xfrm>
            <a:prstGeom prst="roundRect">
              <a:avLst/>
            </a:prstGeom>
            <a:solidFill>
              <a:srgbClr val="194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343900" y="365125"/>
              <a:ext cx="800100" cy="803275"/>
            </a:xfrm>
            <a:prstGeom prst="rect">
              <a:avLst/>
            </a:prstGeom>
            <a:solidFill>
              <a:srgbClr val="194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999" y="6112509"/>
            <a:ext cx="1947676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86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E847B-AA2F-433A-91E2-E4355C1DEEAA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619-F348-4C67-BE79-186A04186A3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889" y="5663882"/>
            <a:ext cx="1359411" cy="89916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721475"/>
            <a:ext cx="9144000" cy="136525"/>
          </a:xfrm>
          <a:prstGeom prst="rect">
            <a:avLst/>
          </a:prstGeom>
          <a:solidFill>
            <a:srgbClr val="90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501900" y="365125"/>
            <a:ext cx="6642100" cy="803275"/>
            <a:chOff x="2501900" y="365125"/>
            <a:chExt cx="6642100" cy="8032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Rounded Rectangle 6"/>
            <p:cNvSpPr/>
            <p:nvPr userDrawn="1"/>
          </p:nvSpPr>
          <p:spPr>
            <a:xfrm>
              <a:off x="2501900" y="365125"/>
              <a:ext cx="6248400" cy="803275"/>
            </a:xfrm>
            <a:prstGeom prst="roundRect">
              <a:avLst/>
            </a:prstGeom>
            <a:solidFill>
              <a:srgbClr val="194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343900" y="365125"/>
              <a:ext cx="800100" cy="803275"/>
            </a:xfrm>
            <a:prstGeom prst="rect">
              <a:avLst/>
            </a:prstGeom>
            <a:solidFill>
              <a:srgbClr val="194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322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2A7D-CAAD-4AAC-A46F-0082ED9F7474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191" y="0"/>
            <a:ext cx="9142809" cy="849091"/>
            <a:chOff x="1191" y="6008909"/>
            <a:chExt cx="9142809" cy="849091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" y="6008909"/>
              <a:ext cx="3411138" cy="849091"/>
            </a:xfrm>
            <a:prstGeom prst="rect">
              <a:avLst/>
            </a:prstGeom>
          </p:spPr>
        </p:pic>
        <p:sp>
          <p:nvSpPr>
            <p:cNvPr id="13" name="Pentagon 12"/>
            <p:cNvSpPr/>
            <p:nvPr userDrawn="1"/>
          </p:nvSpPr>
          <p:spPr>
            <a:xfrm flipH="1">
              <a:off x="3001354" y="6008909"/>
              <a:ext cx="6142646" cy="849091"/>
            </a:xfrm>
            <a:prstGeom prst="homePlate">
              <a:avLst/>
            </a:prstGeom>
            <a:gradFill flip="none" rotWithShape="1">
              <a:gsLst>
                <a:gs pos="0">
                  <a:srgbClr val="2588FF"/>
                </a:gs>
                <a:gs pos="24000">
                  <a:srgbClr val="2588FF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9124" y="6144340"/>
              <a:ext cx="1947676" cy="48768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1191" y="843130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7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2A7D-CAAD-4AAC-A46F-0082ED9F7474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191" y="0"/>
            <a:ext cx="9142809" cy="849091"/>
            <a:chOff x="1191" y="6008909"/>
            <a:chExt cx="9142809" cy="849091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" y="6008909"/>
              <a:ext cx="3411138" cy="849091"/>
            </a:xfrm>
            <a:prstGeom prst="rect">
              <a:avLst/>
            </a:prstGeom>
          </p:spPr>
        </p:pic>
        <p:sp>
          <p:nvSpPr>
            <p:cNvPr id="13" name="Pentagon 12"/>
            <p:cNvSpPr/>
            <p:nvPr userDrawn="1"/>
          </p:nvSpPr>
          <p:spPr>
            <a:xfrm flipH="1">
              <a:off x="3001354" y="6008909"/>
              <a:ext cx="6142646" cy="849091"/>
            </a:xfrm>
            <a:prstGeom prst="homePlate">
              <a:avLst/>
            </a:prstGeom>
            <a:gradFill flip="none" rotWithShape="1">
              <a:gsLst>
                <a:gs pos="0">
                  <a:srgbClr val="2588FF"/>
                </a:gs>
                <a:gs pos="24000">
                  <a:srgbClr val="2588FF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1191" y="843130"/>
            <a:ext cx="9144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42" y="239459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4"/>
          <a:stretch/>
        </p:blipFill>
        <p:spPr>
          <a:xfrm flipH="1">
            <a:off x="-1" y="-1"/>
            <a:ext cx="7983020" cy="67571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1"/>
          <p:cNvSpPr/>
          <p:nvPr userDrawn="1"/>
        </p:nvSpPr>
        <p:spPr>
          <a:xfrm>
            <a:off x="4389120" y="0"/>
            <a:ext cx="4754880" cy="6477000"/>
          </a:xfrm>
          <a:custGeom>
            <a:avLst/>
            <a:gdLst>
              <a:gd name="connsiteX0" fmla="*/ 0 w 3505200"/>
              <a:gd name="connsiteY0" fmla="*/ 0 h 5029199"/>
              <a:gd name="connsiteX1" fmla="*/ 3505200 w 3505200"/>
              <a:gd name="connsiteY1" fmla="*/ 0 h 5029199"/>
              <a:gd name="connsiteX2" fmla="*/ 3505200 w 3505200"/>
              <a:gd name="connsiteY2" fmla="*/ 5029199 h 5029199"/>
              <a:gd name="connsiteX3" fmla="*/ 0 w 3505200"/>
              <a:gd name="connsiteY3" fmla="*/ 5029199 h 5029199"/>
              <a:gd name="connsiteX4" fmla="*/ 0 w 3505200"/>
              <a:gd name="connsiteY4" fmla="*/ 0 h 5029199"/>
              <a:gd name="connsiteX0" fmla="*/ 1249680 w 4754880"/>
              <a:gd name="connsiteY0" fmla="*/ 0 h 5039359"/>
              <a:gd name="connsiteX1" fmla="*/ 4754880 w 4754880"/>
              <a:gd name="connsiteY1" fmla="*/ 0 h 5039359"/>
              <a:gd name="connsiteX2" fmla="*/ 4754880 w 4754880"/>
              <a:gd name="connsiteY2" fmla="*/ 5029199 h 5039359"/>
              <a:gd name="connsiteX3" fmla="*/ 0 w 4754880"/>
              <a:gd name="connsiteY3" fmla="*/ 5039359 h 5039359"/>
              <a:gd name="connsiteX4" fmla="*/ 1249680 w 4754880"/>
              <a:gd name="connsiteY4" fmla="*/ 0 h 503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0" h="5039359">
                <a:moveTo>
                  <a:pt x="1249680" y="0"/>
                </a:moveTo>
                <a:lnTo>
                  <a:pt x="4754880" y="0"/>
                </a:lnTo>
                <a:lnTo>
                  <a:pt x="4754880" y="5029199"/>
                </a:lnTo>
                <a:lnTo>
                  <a:pt x="0" y="5039359"/>
                </a:lnTo>
                <a:lnTo>
                  <a:pt x="1249680" y="0"/>
                </a:lnTo>
                <a:close/>
              </a:path>
            </a:pathLst>
          </a:custGeom>
          <a:solidFill>
            <a:srgbClr val="012847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/>
              <a:t>START SMART</a:t>
            </a:r>
          </a:p>
          <a:p>
            <a:pPr algn="r"/>
            <a:r>
              <a:rPr lang="en-US" sz="3200" dirty="0"/>
              <a:t>FINISH STRONG</a:t>
            </a:r>
          </a:p>
          <a:p>
            <a:pPr algn="r"/>
            <a:r>
              <a:rPr lang="en-US" sz="3200" dirty="0"/>
              <a:t>FALL 2015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4"/>
          <a:stretch/>
        </p:blipFill>
        <p:spPr>
          <a:xfrm flipH="1">
            <a:off x="-1" y="-1"/>
            <a:ext cx="7983020" cy="6757193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 flipH="1">
            <a:off x="1957892" y="0"/>
            <a:ext cx="7186108" cy="6757193"/>
          </a:xfrm>
          <a:prstGeom prst="homePlate">
            <a:avLst/>
          </a:prstGeom>
          <a:gradFill flip="none" rotWithShape="1"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42" y="239459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6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4"/>
          <a:stretch/>
        </p:blipFill>
        <p:spPr>
          <a:xfrm>
            <a:off x="1160977" y="-1"/>
            <a:ext cx="7983020" cy="6757193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>
            <a:off x="-4464" y="0"/>
            <a:ext cx="7186108" cy="6757193"/>
          </a:xfrm>
          <a:prstGeom prst="homePlate">
            <a:avLst/>
          </a:prstGeom>
          <a:gradFill flip="none" rotWithShape="1"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6" y="204279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4"/>
          <a:stretch/>
        </p:blipFill>
        <p:spPr>
          <a:xfrm>
            <a:off x="1160977" y="-1"/>
            <a:ext cx="7983020" cy="6757193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>
            <a:off x="-4464" y="0"/>
            <a:ext cx="7186108" cy="6757193"/>
          </a:xfrm>
          <a:prstGeom prst="homePlate">
            <a:avLst/>
          </a:prstGeom>
          <a:gradFill flip="none" rotWithShape="1"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  <a:alpha val="6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6" y="204279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C65B-261A-4533-92E9-0A461649403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6757193"/>
            <a:ext cx="9144000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4"/>
          <a:stretch/>
        </p:blipFill>
        <p:spPr>
          <a:xfrm>
            <a:off x="1160980" y="0"/>
            <a:ext cx="7983020" cy="6757193"/>
          </a:xfrm>
          <a:prstGeom prst="rect">
            <a:avLst/>
          </a:prstGeom>
        </p:spPr>
      </p:pic>
      <p:sp>
        <p:nvSpPr>
          <p:cNvPr id="13" name="Pentagon 12"/>
          <p:cNvSpPr/>
          <p:nvPr userDrawn="1"/>
        </p:nvSpPr>
        <p:spPr>
          <a:xfrm>
            <a:off x="-4464" y="0"/>
            <a:ext cx="7186108" cy="6757193"/>
          </a:xfrm>
          <a:prstGeom prst="homePlate">
            <a:avLst/>
          </a:prstGeom>
          <a:gradFill flip="none" rotWithShape="1">
            <a:gsLst>
              <a:gs pos="0">
                <a:srgbClr val="2588FF"/>
              </a:gs>
              <a:gs pos="24000">
                <a:srgbClr val="2588FF"/>
              </a:gs>
              <a:gs pos="100000">
                <a:schemeClr val="bg1">
                  <a:lumMod val="50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0667"/>
            <a:ext cx="9144000" cy="6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6" y="204279"/>
            <a:ext cx="1944628" cy="3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10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0">
                <a:schemeClr val="bg2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B950-61F6-4E4E-AAE8-D3D011F9AE2B}" type="datetime1">
              <a:rPr lang="en-US" smtClean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1C49C-0D4E-4820-AB5F-5671813C7A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6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5" r:id="rId2"/>
    <p:sldLayoutId id="2147483809" r:id="rId3"/>
    <p:sldLayoutId id="2147483816" r:id="rId4"/>
    <p:sldLayoutId id="2147483811" r:id="rId5"/>
    <p:sldLayoutId id="2147483814" r:id="rId6"/>
    <p:sldLayoutId id="2147483817" r:id="rId7"/>
    <p:sldLayoutId id="2147483820" r:id="rId8"/>
    <p:sldLayoutId id="2147483818" r:id="rId9"/>
    <p:sldLayoutId id="2147483819" r:id="rId10"/>
    <p:sldLayoutId id="2147483821" r:id="rId11"/>
    <p:sldLayoutId id="2147483822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12" r:id="rId23"/>
    <p:sldLayoutId id="2147483813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B9BD5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ycourses.spcollege.edu/d2l/le/content/89450/Hom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spcollege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youtu.be/Y0_TOoMAEF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C_horz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7" y="165042"/>
            <a:ext cx="4038600" cy="78674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973921" y="5716747"/>
            <a:ext cx="2057400" cy="52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Roboto Black"/>
                <a:cs typeface="Roboto Black"/>
              </a:rPr>
              <a:t>April 7, </a:t>
            </a:r>
            <a:r>
              <a:rPr lang="en-US" dirty="0">
                <a:solidFill>
                  <a:prstClr val="white"/>
                </a:solidFill>
                <a:latin typeface="Roboto Black"/>
                <a:cs typeface="Roboto Black"/>
              </a:rPr>
              <a:t>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2" t="31750" r="38093" b="34232"/>
          <a:stretch/>
        </p:blipFill>
        <p:spPr>
          <a:xfrm>
            <a:off x="5333999" y="2505857"/>
            <a:ext cx="3474721" cy="27432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575300" y="1140458"/>
            <a:ext cx="3568700" cy="1483035"/>
          </a:xfrm>
          <a:prstGeom prst="rect">
            <a:avLst/>
          </a:prstGeom>
          <a:solidFill>
            <a:srgbClr val="1C3F5A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STARTING SMART</a:t>
            </a:r>
            <a:endParaRPr lang="en-US" sz="11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5" algn="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endParaRPr lang="en-US" sz="11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 RESOURCES</a:t>
            </a:r>
            <a:endParaRPr lang="en-US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9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135" y="1826668"/>
            <a:ext cx="46295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Library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Scavenger Hunt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Tours of Library/Learning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Meet &amp; Greet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99" y="2096166"/>
            <a:ext cx="5726401" cy="275105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937982" y="533132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 smtClean="0">
                <a:solidFill>
                  <a:srgbClr val="19467D"/>
                </a:solidFill>
              </a:rPr>
              <a:t>Reality On-Campus</a:t>
            </a:r>
            <a:endParaRPr lang="en-US" dirty="0">
              <a:solidFill>
                <a:srgbClr val="1946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533132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 smtClean="0">
                <a:solidFill>
                  <a:srgbClr val="19467D"/>
                </a:solidFill>
              </a:rPr>
              <a:t>Reality Online</a:t>
            </a:r>
            <a:endParaRPr lang="en-US" dirty="0">
              <a:solidFill>
                <a:srgbClr val="1946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322" y="1665028"/>
            <a:ext cx="3151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Demo course available for all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Citation </a:t>
            </a:r>
            <a:r>
              <a:rPr lang="en-US" dirty="0"/>
              <a:t>tools and live demo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assignment “How to get help”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and on </a:t>
            </a:r>
            <a:r>
              <a:rPr lang="en-US" dirty="0" smtClean="0"/>
              <a:t>campus </a:t>
            </a:r>
            <a:r>
              <a:rPr lang="en-US" dirty="0"/>
              <a:t>sorting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SmarThinking, Ask a Librarian, SPOT, VLC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18" t="6400" r="4442" b="-2"/>
          <a:stretch/>
        </p:blipFill>
        <p:spPr>
          <a:xfrm>
            <a:off x="4057650" y="1924050"/>
            <a:ext cx="4505325" cy="26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533132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 smtClean="0">
                <a:solidFill>
                  <a:srgbClr val="19467D"/>
                </a:solidFill>
              </a:rPr>
              <a:t>Collateral Outcomes</a:t>
            </a:r>
            <a:endParaRPr lang="en-US" dirty="0">
              <a:solidFill>
                <a:srgbClr val="1946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873" y="2255261"/>
            <a:ext cx="4646778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Deeper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Cross-trained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Reusable online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Educated referrals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Changes to course integrated </a:t>
            </a:r>
            <a:r>
              <a:rPr lang="en-US" sz="2400" dirty="0"/>
              <a:t>instruction </a:t>
            </a:r>
            <a:r>
              <a:rPr lang="en-US" sz="2400" dirty="0" smtClean="0"/>
              <a:t>and tutoring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Fewer MyCourses introduction sessions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15714" name="Picture 2" descr="https://spcphotos.smugmug.com/Services/Learning-Support-Centers/Seminole-Learning-Center-2013/i-R7tmQzR/0/XL/SPC_Seminole_019-X2%20fixed-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2608264"/>
            <a:ext cx="3931920" cy="26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/>
          <p:cNvSpPr>
            <a:spLocks noGrp="1"/>
          </p:cNvSpPr>
          <p:nvPr>
            <p:ph type="subTitle" idx="1"/>
          </p:nvPr>
        </p:nvSpPr>
        <p:spPr>
          <a:xfrm>
            <a:off x="838200" y="1686288"/>
            <a:ext cx="6858000" cy="1655762"/>
          </a:xfrm>
        </p:spPr>
        <p:txBody>
          <a:bodyPr>
            <a:normAutofit/>
          </a:bodyPr>
          <a:lstStyle/>
          <a:p>
            <a:pPr algn="l">
              <a:buClr>
                <a:schemeClr val="accent1">
                  <a:lumMod val="50000"/>
                </a:schemeClr>
              </a:buClr>
            </a:pPr>
            <a:endParaRPr lang="en-US" sz="9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476019"/>
            <a:ext cx="914400" cy="3827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D1C49C-0D4E-4820-AB5F-5671813C7A7C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13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24359" y="120926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8"/>
          <p:cNvSpPr txBox="1">
            <a:spLocks/>
          </p:cNvSpPr>
          <p:nvPr/>
        </p:nvSpPr>
        <p:spPr>
          <a:xfrm>
            <a:off x="0" y="92424"/>
            <a:ext cx="9144000" cy="899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6400" dirty="0">
              <a:solidFill>
                <a:srgbClr val="19467D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0609" y="1161738"/>
            <a:ext cx="525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Smart Start </a:t>
            </a:r>
            <a:r>
              <a:rPr lang="en-US" b="1" dirty="0">
                <a:solidFill>
                  <a:prstClr val="black"/>
                </a:solidFill>
              </a:rPr>
              <a:t>Regular Session Fall </a:t>
            </a:r>
            <a:r>
              <a:rPr lang="en-US" dirty="0">
                <a:solidFill>
                  <a:prstClr val="black"/>
                </a:solidFill>
              </a:rPr>
              <a:t>Enrollment: 4,294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29387" y="1606101"/>
          <a:ext cx="7121780" cy="1344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0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04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04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4066">
                <a:tc>
                  <a:txBody>
                    <a:bodyPr/>
                    <a:lstStyle/>
                    <a:p>
                      <a:r>
                        <a:rPr lang="en-US" sz="1600" dirty="0"/>
                        <a:t>Fall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Final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Good Academic</a:t>
                      </a:r>
                      <a:r>
                        <a:rPr lang="en-US" sz="1600" baseline="0" dirty="0"/>
                        <a:t> Standing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Spring Enrolled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716">
                <a:tc>
                  <a:txBody>
                    <a:bodyPr/>
                    <a:lstStyle/>
                    <a:p>
                      <a:r>
                        <a:rPr lang="en-US" sz="1600" dirty="0"/>
                        <a:t>Satisfactory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89% (3,822)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67% (3,402)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81% (3,096)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716">
                <a:tc>
                  <a:txBody>
                    <a:bodyPr/>
                    <a:lstStyle/>
                    <a:p>
                      <a:r>
                        <a:rPr lang="en-US" sz="1600" dirty="0"/>
                        <a:t>Unsatisfactory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11% (472)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32% (151)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52% (245)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029387" y="3681934"/>
          <a:ext cx="7121780" cy="1344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0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04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04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4066">
                <a:tc>
                  <a:txBody>
                    <a:bodyPr/>
                    <a:lstStyle/>
                    <a:p>
                      <a:r>
                        <a:rPr lang="en-US" sz="1600" dirty="0"/>
                        <a:t>Fall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Final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Good Academic</a:t>
                      </a:r>
                      <a:r>
                        <a:rPr lang="en-US" sz="1600" baseline="0" dirty="0"/>
                        <a:t> Standing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Spring Enrolled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716">
                <a:tc>
                  <a:txBody>
                    <a:bodyPr/>
                    <a:lstStyle/>
                    <a:p>
                      <a:r>
                        <a:rPr lang="en-US" sz="1600" dirty="0"/>
                        <a:t>Satisfactory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71% (576)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59%</a:t>
                      </a:r>
                      <a:r>
                        <a:rPr lang="en-US" sz="1600" baseline="0" dirty="0"/>
                        <a:t> (338)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78% (448)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716">
                <a:tc>
                  <a:txBody>
                    <a:bodyPr/>
                    <a:lstStyle/>
                    <a:p>
                      <a:r>
                        <a:rPr lang="en-US" sz="1600" dirty="0"/>
                        <a:t>Unsatisfactory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29% (239)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22% (53)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50% (119)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43549" y="3197990"/>
            <a:ext cx="544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Smart Start </a:t>
            </a:r>
            <a:r>
              <a:rPr lang="en-US" b="1" dirty="0">
                <a:solidFill>
                  <a:prstClr val="black"/>
                </a:solidFill>
              </a:rPr>
              <a:t>Express Session Fall</a:t>
            </a:r>
            <a:r>
              <a:rPr lang="en-US" dirty="0">
                <a:solidFill>
                  <a:prstClr val="black"/>
                </a:solidFill>
              </a:rPr>
              <a:t> Enrollment: 815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4100" y="110240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19467D"/>
                </a:solidFill>
                <a:latin typeface="Arial Narrow" panose="020B0606020202030204" pitchFamily="34" charset="0"/>
                <a:ea typeface="+mj-ea"/>
                <a:cs typeface="+mj-cs"/>
              </a:rPr>
              <a:t>Key Metrics</a:t>
            </a:r>
          </a:p>
        </p:txBody>
      </p:sp>
    </p:spTree>
    <p:extLst>
      <p:ext uri="{BB962C8B-B14F-4D97-AF65-F5344CB8AC3E}">
        <p14:creationId xmlns:p14="http://schemas.microsoft.com/office/powerpoint/2010/main" val="324017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77231" y="5723662"/>
            <a:ext cx="38667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800" dirty="0">
                <a:solidFill>
                  <a:prstClr val="black"/>
                </a:solidFill>
                <a:cs typeface="Times New Roman" panose="02020603050405020304" pitchFamily="18" charset="0"/>
              </a:rPr>
              <a:t>Source</a:t>
            </a:r>
            <a:r>
              <a:rPr lang="en-US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: </a:t>
            </a:r>
            <a:r>
              <a:rPr lang="en-US" sz="800" dirty="0">
                <a:solidFill>
                  <a:prstClr val="black"/>
                </a:solidFill>
                <a:cs typeface="Times New Roman" panose="02020603050405020304" pitchFamily="18" charset="0"/>
              </a:rPr>
              <a:t>SPC Business Intelligence  and PeopleSoft Student Production December 2015.</a:t>
            </a:r>
            <a:endParaRPr lang="en-US" sz="8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11" y="1766862"/>
            <a:ext cx="3819030" cy="2161038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205616"/>
              </p:ext>
            </p:extLst>
          </p:nvPr>
        </p:nvGraphicFramePr>
        <p:xfrm>
          <a:off x="304800" y="1752549"/>
          <a:ext cx="3924299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24100" y="110240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19467D"/>
                </a:solidFill>
                <a:latin typeface="Arial Narrow" panose="020B0606020202030204" pitchFamily="34" charset="0"/>
                <a:ea typeface="+mj-ea"/>
                <a:cs typeface="+mj-cs"/>
              </a:rPr>
              <a:t>Key Metrics</a:t>
            </a:r>
          </a:p>
        </p:txBody>
      </p:sp>
    </p:spTree>
    <p:extLst>
      <p:ext uri="{BB962C8B-B14F-4D97-AF65-F5344CB8AC3E}">
        <p14:creationId xmlns:p14="http://schemas.microsoft.com/office/powerpoint/2010/main" val="26524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476019"/>
            <a:ext cx="914400" cy="3827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D1C49C-0D4E-4820-AB5F-5671813C7A7C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15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24359" y="120926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8"/>
          <p:cNvSpPr txBox="1">
            <a:spLocks/>
          </p:cNvSpPr>
          <p:nvPr/>
        </p:nvSpPr>
        <p:spPr>
          <a:xfrm>
            <a:off x="0" y="92424"/>
            <a:ext cx="9144000" cy="899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6400" dirty="0">
              <a:solidFill>
                <a:srgbClr val="19467D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4100" y="110240"/>
            <a:ext cx="5953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19467D"/>
                </a:solidFill>
                <a:latin typeface="Arial Narrow" panose="020B0606020202030204" pitchFamily="34" charset="0"/>
                <a:ea typeface="+mj-ea"/>
                <a:cs typeface="+mj-cs"/>
              </a:rPr>
              <a:t>Key Metrics</a:t>
            </a:r>
          </a:p>
        </p:txBody>
      </p:sp>
      <p:sp>
        <p:nvSpPr>
          <p:cNvPr id="14" name="Subtitle 5"/>
          <p:cNvSpPr>
            <a:spLocks noGrp="1"/>
          </p:cNvSpPr>
          <p:nvPr>
            <p:ph type="subTitle" idx="1"/>
          </p:nvPr>
        </p:nvSpPr>
        <p:spPr>
          <a:xfrm>
            <a:off x="838200" y="1686288"/>
            <a:ext cx="6858000" cy="1655762"/>
          </a:xfrm>
        </p:spPr>
        <p:txBody>
          <a:bodyPr>
            <a:normAutofit/>
          </a:bodyPr>
          <a:lstStyle/>
          <a:p>
            <a:pPr algn="l">
              <a:buClr>
                <a:schemeClr val="accent1">
                  <a:lumMod val="50000"/>
                </a:schemeClr>
              </a:buClr>
            </a:pPr>
            <a:endParaRPr lang="en-US" sz="9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153400" y="6476019"/>
            <a:ext cx="914400" cy="3827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D1C49C-0D4E-4820-AB5F-5671813C7A7C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15</a:t>
            </a:fld>
            <a:endParaRPr lang="en-US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724359" y="120926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itle 18"/>
          <p:cNvSpPr txBox="1">
            <a:spLocks/>
          </p:cNvSpPr>
          <p:nvPr/>
        </p:nvSpPr>
        <p:spPr>
          <a:xfrm>
            <a:off x="0" y="-29993"/>
            <a:ext cx="9144000" cy="8993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600" b="1" dirty="0">
              <a:solidFill>
                <a:srgbClr val="808000"/>
              </a:solidFill>
              <a:ea typeface="Calibri" charset="0"/>
              <a:cs typeface="Calibri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33804" y="1572374"/>
          <a:ext cx="8876388" cy="1698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1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76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51009">
                <a:tc>
                  <a:txBody>
                    <a:bodyPr/>
                    <a:lstStyle/>
                    <a:p>
                      <a:r>
                        <a:rPr lang="en-US" sz="1600" dirty="0"/>
                        <a:t>Regular</a:t>
                      </a:r>
                      <a:r>
                        <a:rPr lang="en-US" sz="1600" baseline="0" dirty="0"/>
                        <a:t> Session </a:t>
                      </a:r>
                      <a:r>
                        <a:rPr lang="en-US" sz="1600" dirty="0"/>
                        <a:t>Spring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Final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MLP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Learning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W/WF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Term Withdrawal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941">
                <a:tc>
                  <a:txBody>
                    <a:bodyPr/>
                    <a:lstStyle/>
                    <a:p>
                      <a:r>
                        <a:rPr lang="en-US" sz="1600" dirty="0"/>
                        <a:t>Satisfactory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79% (1746)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93% (1625)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46% (796)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6% (113)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1%</a:t>
                      </a:r>
                      <a:r>
                        <a:rPr lang="en-US" sz="1600" baseline="0" dirty="0"/>
                        <a:t> (16)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468">
                <a:tc>
                  <a:txBody>
                    <a:bodyPr/>
                    <a:lstStyle/>
                    <a:p>
                      <a:r>
                        <a:rPr lang="en-US" sz="1600" dirty="0"/>
                        <a:t>Unsatisfactory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21% (473)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80% (121)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30% (142)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20%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dirty="0"/>
                        <a:t>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5% (26)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905449" y="1122773"/>
            <a:ext cx="544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Smart Start </a:t>
            </a:r>
            <a:r>
              <a:rPr lang="en-US" b="1" dirty="0">
                <a:solidFill>
                  <a:prstClr val="black"/>
                </a:solidFill>
              </a:rPr>
              <a:t>Regular Session Spring</a:t>
            </a:r>
            <a:r>
              <a:rPr lang="en-US" dirty="0">
                <a:solidFill>
                  <a:prstClr val="black"/>
                </a:solidFill>
              </a:rPr>
              <a:t> Enrollment: 2,340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448" y="3744352"/>
            <a:ext cx="544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Smart Start </a:t>
            </a:r>
            <a:r>
              <a:rPr lang="en-US" b="1" dirty="0">
                <a:solidFill>
                  <a:prstClr val="black"/>
                </a:solidFill>
              </a:rPr>
              <a:t>Express Session Spring</a:t>
            </a:r>
            <a:r>
              <a:rPr lang="en-US" dirty="0">
                <a:solidFill>
                  <a:prstClr val="black"/>
                </a:solidFill>
              </a:rPr>
              <a:t> Enrollment: 365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0" y="4319892"/>
          <a:ext cx="8876388" cy="1698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1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76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793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51009">
                <a:tc>
                  <a:txBody>
                    <a:bodyPr/>
                    <a:lstStyle/>
                    <a:p>
                      <a:r>
                        <a:rPr lang="en-US" sz="1600" dirty="0"/>
                        <a:t>Regular</a:t>
                      </a:r>
                      <a:r>
                        <a:rPr lang="en-US" sz="1600" baseline="0" dirty="0"/>
                        <a:t> Session </a:t>
                      </a:r>
                      <a:r>
                        <a:rPr lang="en-US" sz="1600" dirty="0"/>
                        <a:t>Spring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Final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MLP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Learning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W/WF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Term Withdrawal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941">
                <a:tc>
                  <a:txBody>
                    <a:bodyPr/>
                    <a:lstStyle/>
                    <a:p>
                      <a:r>
                        <a:rPr lang="en-US" sz="1600" dirty="0"/>
                        <a:t>Satisfactory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74% (168)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468">
                <a:tc>
                  <a:txBody>
                    <a:bodyPr/>
                    <a:lstStyle/>
                    <a:p>
                      <a:r>
                        <a:rPr lang="en-US" sz="1600" dirty="0"/>
                        <a:t>Unsatisfactory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26% (60)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312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296134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 smtClean="0">
                <a:solidFill>
                  <a:srgbClr val="19467D"/>
                </a:solidFill>
              </a:rPr>
              <a:t>Feedback</a:t>
            </a:r>
            <a:endParaRPr lang="en-US" dirty="0">
              <a:solidFill>
                <a:srgbClr val="1946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579" y="1428030"/>
            <a:ext cx="816133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Calibri" charset="0"/>
              </a:rPr>
              <a:t>S</a:t>
            </a:r>
            <a:r>
              <a:rPr lang="en-US" dirty="0" smtClean="0">
                <a:latin typeface="Calibri" charset="0"/>
              </a:rPr>
              <a:t>urvey results:</a:t>
            </a:r>
            <a:endParaRPr lang="en-US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15" y="1963882"/>
            <a:ext cx="2817318" cy="354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314" y="1963882"/>
            <a:ext cx="2698507" cy="35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533132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 smtClean="0">
                <a:solidFill>
                  <a:srgbClr val="19467D"/>
                </a:solidFill>
              </a:rPr>
              <a:t>Feedback</a:t>
            </a:r>
            <a:endParaRPr lang="en-US" sz="8800" dirty="0">
              <a:solidFill>
                <a:srgbClr val="1946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314" y="1562100"/>
            <a:ext cx="8578511" cy="1292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latin typeface="Calibri" charset="0"/>
              </a:rPr>
              <a:t>S</a:t>
            </a:r>
            <a:r>
              <a:rPr lang="en-US" sz="2400" dirty="0" smtClean="0">
                <a:latin typeface="Calibri" charset="0"/>
              </a:rPr>
              <a:t>urvey </a:t>
            </a:r>
            <a:r>
              <a:rPr lang="en-US" sz="2400" dirty="0">
                <a:latin typeface="Calibri" charset="0"/>
              </a:rPr>
              <a:t>results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Is there anything we should add to Smart Start?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57% No changes</a:t>
            </a:r>
          </a:p>
        </p:txBody>
      </p:sp>
      <p:pic>
        <p:nvPicPr>
          <p:cNvPr id="3" name="Picture 2" descr="IMG_20160406_114233960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080" y="3251144"/>
            <a:ext cx="4640463" cy="2615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226" y="3251144"/>
            <a:ext cx="3787565" cy="258532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dirty="0">
                <a:latin typeface="Calibri" charset="0"/>
              </a:rPr>
              <a:t>Some write-in suggestions: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Allow quicker pace or online version for everyone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Make it optional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Slower with more help in computer literacy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Give credit for the course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Food!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9872" y="1121006"/>
            <a:ext cx="6858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440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158779" y="314767"/>
            <a:ext cx="4572000" cy="1549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100" dirty="0">
                <a:solidFill>
                  <a:srgbClr val="19467D"/>
                </a:solidFill>
              </a:rPr>
              <a:t>Presenters</a:t>
            </a:r>
          </a:p>
          <a:p>
            <a:pPr algn="l"/>
            <a:endParaRPr lang="en-US" sz="4500" dirty="0">
              <a:solidFill>
                <a:srgbClr val="19467D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44085" y="1863775"/>
            <a:ext cx="8488479" cy="3852079"/>
          </a:xfrm>
        </p:spPr>
        <p:txBody>
          <a:bodyPr>
            <a:normAutofit/>
          </a:bodyPr>
          <a:lstStyle/>
          <a:p>
            <a:pPr algn="l">
              <a:spcBef>
                <a:spcPts val="2800"/>
              </a:spcBef>
            </a:pPr>
            <a:endParaRPr lang="en-US" sz="3600" dirty="0" smtClean="0">
              <a:solidFill>
                <a:srgbClr val="003474"/>
              </a:solidFill>
            </a:endParaRPr>
          </a:p>
          <a:p>
            <a:pPr algn="l">
              <a:spcBef>
                <a:spcPts val="2800"/>
              </a:spcBef>
            </a:pPr>
            <a:endParaRPr lang="en-US" sz="2800" dirty="0">
              <a:solidFill>
                <a:srgbClr val="00347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5" y="1579164"/>
            <a:ext cx="1652654" cy="16526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520985" y="1459078"/>
            <a:ext cx="4572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Bodie</a:t>
            </a:r>
          </a:p>
          <a:p>
            <a:r>
              <a:rPr lang="en-US" sz="20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Director, Learning Resources</a:t>
            </a:r>
          </a:p>
          <a:p>
            <a:r>
              <a:rPr lang="en-US" sz="20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Petersburg College, Clearwater</a:t>
            </a:r>
          </a:p>
          <a:p>
            <a:r>
              <a:rPr lang="en-US" sz="20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bodie.matthew@spcollege.edu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5933" r="9081" b="17988"/>
          <a:stretch/>
        </p:blipFill>
        <p:spPr>
          <a:xfrm>
            <a:off x="506125" y="3516430"/>
            <a:ext cx="1728519" cy="1801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0985" y="3389638"/>
            <a:ext cx="4572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Jennifer Gregor</a:t>
            </a:r>
          </a:p>
          <a:p>
            <a:r>
              <a:rPr lang="en-US" sz="20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Program Director</a:t>
            </a:r>
          </a:p>
          <a:p>
            <a:r>
              <a:rPr lang="en-US" sz="2000" dirty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Petersburg College, Seminole</a:t>
            </a:r>
          </a:p>
          <a:p>
            <a:r>
              <a:rPr lang="en-US" sz="2000" smtClean="0">
                <a:solidFill>
                  <a:srgbClr val="003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gregor.jennifer@spcollege.edu</a:t>
            </a:r>
            <a:endParaRPr lang="en-US" sz="2000" dirty="0">
              <a:solidFill>
                <a:srgbClr val="003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3704409"/>
            <a:ext cx="3959225" cy="2054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6537" y="5146808"/>
            <a:ext cx="194200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sz="1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937982" y="314767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>
                <a:solidFill>
                  <a:srgbClr val="19467D"/>
                </a:solidFill>
              </a:rPr>
              <a:t>St. Petersburg College</a:t>
            </a:r>
          </a:p>
          <a:p>
            <a:pPr algn="l"/>
            <a:r>
              <a:rPr lang="en-US" dirty="0">
                <a:solidFill>
                  <a:srgbClr val="19467D"/>
                </a:solidFill>
              </a:rPr>
              <a:t>Institutional Context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82988"/>
            <a:ext cx="3702050" cy="2175653"/>
          </a:xfrm>
          <a:prstGeom prst="rect">
            <a:avLst/>
          </a:prstGeom>
        </p:spPr>
      </p:pic>
      <p:pic>
        <p:nvPicPr>
          <p:cNvPr id="4" name="Picture 3" descr="SPC_CLearwater_Campus_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80" y="1440514"/>
            <a:ext cx="3543579" cy="2263895"/>
          </a:xfrm>
          <a:prstGeom prst="rect">
            <a:avLst/>
          </a:prstGeom>
        </p:spPr>
      </p:pic>
      <p:pic>
        <p:nvPicPr>
          <p:cNvPr id="5" name="Picture 4" descr="IMG_213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413" y="1440514"/>
            <a:ext cx="4086225" cy="2142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223" y="2170694"/>
            <a:ext cx="2743200" cy="24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314767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>
                <a:solidFill>
                  <a:srgbClr val="19467D"/>
                </a:solidFill>
              </a:rPr>
              <a:t>St. Petersburg College</a:t>
            </a:r>
          </a:p>
          <a:p>
            <a:pPr algn="l"/>
            <a:r>
              <a:rPr lang="en-US" dirty="0">
                <a:solidFill>
                  <a:srgbClr val="19467D"/>
                </a:solidFill>
              </a:rPr>
              <a:t>Institutional Context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13" y="3843070"/>
            <a:ext cx="2812824" cy="1884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13" y="1945259"/>
            <a:ext cx="2533962" cy="380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675" y="3506906"/>
            <a:ext cx="2986885" cy="2239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863" y="1833563"/>
            <a:ext cx="5084762" cy="156966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2400" dirty="0">
                <a:latin typeface="Calibri"/>
              </a:rPr>
              <a:t>Steering Forces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</a:rPr>
              <a:t>Dev. Ed. Reform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</a:rPr>
              <a:t>Achieving the Dream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</a:rPr>
              <a:t>Title </a:t>
            </a:r>
            <a:r>
              <a:rPr lang="en-US" sz="2400" dirty="0" smtClean="0">
                <a:latin typeface="Calibri"/>
              </a:rPr>
              <a:t>III </a:t>
            </a:r>
            <a:r>
              <a:rPr lang="en-US" sz="2400" dirty="0">
                <a:latin typeface="Calibri"/>
              </a:rPr>
              <a:t>Grant</a:t>
            </a:r>
            <a:r>
              <a:rPr lang="en-US" sz="2400" dirty="0">
                <a:latin typeface="Calibri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94" y="1584441"/>
            <a:ext cx="2932573" cy="359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47204" y="579838"/>
            <a:ext cx="6858000" cy="86798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19467D"/>
                </a:solidFill>
              </a:rPr>
              <a:t>Institutional </a:t>
            </a:r>
            <a:r>
              <a:rPr lang="en-US" sz="5400" dirty="0" smtClean="0">
                <a:solidFill>
                  <a:srgbClr val="19467D"/>
                </a:solidFill>
              </a:rPr>
              <a:t>Context:</a:t>
            </a:r>
            <a:r>
              <a:rPr lang="en-US" sz="5400" dirty="0">
                <a:solidFill>
                  <a:srgbClr val="19467D"/>
                </a:solidFill>
              </a:rPr>
              <a:t/>
            </a:r>
            <a:br>
              <a:rPr lang="en-US" sz="5400" dirty="0">
                <a:solidFill>
                  <a:srgbClr val="19467D"/>
                </a:solidFill>
              </a:rPr>
            </a:br>
            <a:r>
              <a:rPr lang="en-US" sz="5000" dirty="0" smtClean="0">
                <a:solidFill>
                  <a:srgbClr val="19467D"/>
                </a:solidFill>
              </a:rPr>
              <a:t>Changing </a:t>
            </a:r>
            <a:r>
              <a:rPr lang="en-US" sz="5000" dirty="0">
                <a:solidFill>
                  <a:srgbClr val="19467D"/>
                </a:solidFill>
              </a:rPr>
              <a:t>the Culture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776" y="3116350"/>
            <a:ext cx="47298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WEEKLY </a:t>
            </a: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WEBINAR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conducted online every Wednesday from 8:30-9 for all 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employees</a:t>
            </a:r>
            <a:b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i="1" dirty="0">
              <a:solidFill>
                <a:srgbClr val="003474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New Student Orientation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Integrated Advising &amp; Career Services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My Learning Plan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Early Alert and Student Coaching System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Out of Classroom Support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0776" y="1457361"/>
            <a:ext cx="509512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Shared Governance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Collaborative Strategies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3474"/>
                </a:solidFill>
              </a:rPr>
              <a:t>Transparency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3474"/>
                </a:solidFill>
              </a:rPr>
              <a:t>Business Intelligence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3474"/>
                </a:solidFill>
              </a:rPr>
              <a:t>Training</a:t>
            </a:r>
            <a:endParaRPr lang="en-US" sz="2000" dirty="0">
              <a:solidFill>
                <a:srgbClr val="00347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2502694"/>
            <a:ext cx="7886700" cy="3189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30-minute zombie-themed orientations on research and writing support for Composition I.  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1"/>
                </a:solidFill>
                <a:latin typeface="+mn-lt"/>
              </a:rPr>
              <a:t>Night of the Living Dead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clips and graphic novel handouts.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Clicker Survey Results: 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15%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increase, from start to finish, in the number who “strongly agreed” that library would help them with classes. 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94%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 of all students agreed or strongly agreed to having a better understanding of resources in the library. </a:t>
            </a:r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85% 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of students agreed or strongly agreed to enjoying the presentation.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" y="969168"/>
            <a:ext cx="4000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C:\Users\Owner\AppData\Local\Microsoft\Windows\Temporary Internet Files\Content.IE5\O970LC23\MP90044248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6560" y="969168"/>
            <a:ext cx="1748790" cy="1165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5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69" y="1742671"/>
            <a:ext cx="786758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Smart Start Described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non-credit  course </a:t>
            </a:r>
            <a:r>
              <a:rPr lang="en-US" dirty="0"/>
              <a:t>required for all new, first-time at SPC degree seeking students and students returning from suspension and dismissal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course is </a:t>
            </a:r>
            <a:r>
              <a:rPr lang="en-US" b="1" dirty="0"/>
              <a:t>taught  by Career &amp; Academic Advisors</a:t>
            </a:r>
            <a:r>
              <a:rPr lang="en-US" dirty="0"/>
              <a:t> (using the learning management system)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course is a </a:t>
            </a:r>
            <a:r>
              <a:rPr lang="en-US" b="1" dirty="0"/>
              <a:t>4 week course</a:t>
            </a:r>
            <a:r>
              <a:rPr lang="en-US" dirty="0"/>
              <a:t>, two engagements per week (one on campus and one online), 1.5 hours each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3685" y="4196513"/>
            <a:ext cx="3200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Core Curriculum Topics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Week One: Learning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Week Two: Academic 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Week Three: Career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Week Four: My Learning Plan</a:t>
            </a:r>
          </a:p>
        </p:txBody>
      </p:sp>
      <p:sp>
        <p:nvSpPr>
          <p:cNvPr id="7" name="Title 18"/>
          <p:cNvSpPr txBox="1">
            <a:spLocks/>
          </p:cNvSpPr>
          <p:nvPr/>
        </p:nvSpPr>
        <p:spPr>
          <a:xfrm>
            <a:off x="609600" y="179641"/>
            <a:ext cx="9144000" cy="899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/>
                <a:ea typeface="Roboto Light"/>
                <a:cs typeface="Roboto Light"/>
              </a:defRPr>
            </a:lvl1pPr>
          </a:lstStyle>
          <a:p>
            <a:pPr>
              <a:defRPr/>
            </a:pPr>
            <a:r>
              <a:rPr lang="en-US" altLang="en-US" sz="3600" b="1" dirty="0">
                <a:solidFill>
                  <a:srgbClr val="E5AB09"/>
                </a:solidFill>
                <a:latin typeface="Calibri" charset="0"/>
                <a:ea typeface="Calibri" charset="0"/>
                <a:cs typeface="Calibri" charset="0"/>
              </a:rPr>
              <a:t>Smart Start Orientation</a:t>
            </a:r>
            <a:endParaRPr lang="en-US" sz="3600" b="1" dirty="0">
              <a:solidFill>
                <a:srgbClr val="8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7446" y="86749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Student Success and Retention</a:t>
            </a:r>
          </a:p>
        </p:txBody>
      </p:sp>
    </p:spTree>
    <p:extLst>
      <p:ext uri="{BB962C8B-B14F-4D97-AF65-F5344CB8AC3E}">
        <p14:creationId xmlns:p14="http://schemas.microsoft.com/office/powerpoint/2010/main" val="33730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533132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>
                <a:solidFill>
                  <a:srgbClr val="19467D"/>
                </a:solidFill>
              </a:rPr>
              <a:t>Vision</a:t>
            </a:r>
            <a:endParaRPr lang="en-US" dirty="0">
              <a:solidFill>
                <a:srgbClr val="1946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206" y="1665028"/>
            <a:ext cx="80521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Proposed Outcomes: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Metacognition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Critical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 Reading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Academic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In-Depth Research Skills</a:t>
            </a:r>
          </a:p>
        </p:txBody>
      </p:sp>
      <p:sp>
        <p:nvSpPr>
          <p:cNvPr id="2" name="AutoShape 2" descr="https://upload.wikimedia.org/wikipedia/commons/d/db/Greenbrowney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https://upload.wikimedia.org/wikipedia/commons/d/db/Greenbrowney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10" descr="http://www.foodpyramid.com/wp-content/uploads/2015/10/heterochromia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12" descr="http://www.foodpyramid.com/wp-content/uploads/2015/10/heterochromia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88" y="1665028"/>
            <a:ext cx="5204412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4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937982" y="533132"/>
            <a:ext cx="6960561" cy="1131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B9BD5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0700" dirty="0">
                <a:solidFill>
                  <a:srgbClr val="19467D"/>
                </a:solidFill>
              </a:rPr>
              <a:t>Current Assets</a:t>
            </a:r>
            <a:endParaRPr lang="en-US" dirty="0">
              <a:solidFill>
                <a:srgbClr val="1946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206" y="1665028"/>
            <a:ext cx="8052179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/>
              </a:rPr>
              <a:t>Research.spcollege.edu</a:t>
            </a:r>
            <a:endParaRPr lang="en-US" sz="2400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LibGuides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PowToons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Dedicated tutors and </a:t>
            </a:r>
            <a:r>
              <a:rPr lang="en-US" sz="2400" dirty="0" smtClean="0"/>
              <a:t>librarians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Instructional design </a:t>
            </a:r>
            <a:r>
              <a:rPr lang="en-US" sz="2400" dirty="0"/>
              <a:t>t</a:t>
            </a:r>
            <a:r>
              <a:rPr lang="en-US" sz="2400" dirty="0" smtClean="0"/>
              <a:t>eam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611" y="1665028"/>
            <a:ext cx="1895400" cy="35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95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Theme3.thmx</Template>
  <TotalTime>8095</TotalTime>
  <Words>1033</Words>
  <Application>Microsoft Office PowerPoint</Application>
  <PresentationFormat>On-screen Show (4:3)</PresentationFormat>
  <Paragraphs>227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Roboto Black</vt:lpstr>
      <vt:lpstr>Times New Roman</vt:lpstr>
      <vt:lpstr>verdana</vt:lpstr>
      <vt:lpstr>2_Custom Design</vt:lpstr>
      <vt:lpstr>PowerPoint Presentation</vt:lpstr>
      <vt:lpstr>PowerPoint Presentation</vt:lpstr>
      <vt:lpstr>PowerPoint Presentation</vt:lpstr>
      <vt:lpstr>PowerPoint Presentation</vt:lpstr>
      <vt:lpstr>Institutional Context: Changing the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Campus Agreement</dc:creator>
  <cp:lastModifiedBy>Jennifer Gregor</cp:lastModifiedBy>
  <cp:revision>308</cp:revision>
  <cp:lastPrinted>2015-10-01T14:49:46Z</cp:lastPrinted>
  <dcterms:created xsi:type="dcterms:W3CDTF">2014-09-19T17:40:35Z</dcterms:created>
  <dcterms:modified xsi:type="dcterms:W3CDTF">2016-05-10T19:46:59Z</dcterms:modified>
</cp:coreProperties>
</file>