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24"/>
  </p:notesMasterIdLst>
  <p:handoutMasterIdLst>
    <p:handoutMasterId r:id="rId25"/>
  </p:handoutMasterIdLst>
  <p:sldIdLst>
    <p:sldId id="256" r:id="rId3"/>
    <p:sldId id="375" r:id="rId4"/>
    <p:sldId id="359" r:id="rId5"/>
    <p:sldId id="358" r:id="rId6"/>
    <p:sldId id="378" r:id="rId7"/>
    <p:sldId id="376" r:id="rId8"/>
    <p:sldId id="392" r:id="rId9"/>
    <p:sldId id="381" r:id="rId10"/>
    <p:sldId id="383" r:id="rId11"/>
    <p:sldId id="382" r:id="rId12"/>
    <p:sldId id="384" r:id="rId13"/>
    <p:sldId id="370" r:id="rId14"/>
    <p:sldId id="391" r:id="rId15"/>
    <p:sldId id="388" r:id="rId16"/>
    <p:sldId id="387" r:id="rId17"/>
    <p:sldId id="386" r:id="rId18"/>
    <p:sldId id="389" r:id="rId19"/>
    <p:sldId id="390" r:id="rId20"/>
    <p:sldId id="372" r:id="rId21"/>
    <p:sldId id="371" r:id="rId22"/>
    <p:sldId id="37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m, Jessica M." initials="E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330"/>
    <a:srgbClr val="030CBD"/>
    <a:srgbClr val="FFCC66"/>
    <a:srgbClr val="655287"/>
    <a:srgbClr val="A63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0676" autoAdjust="0"/>
  </p:normalViewPr>
  <p:slideViewPr>
    <p:cSldViewPr>
      <p:cViewPr varScale="1">
        <p:scale>
          <a:sx n="67" d="100"/>
          <a:sy n="67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2D2E5B-E247-4DDD-A2A1-B4133AB910F3}" type="datetimeFigureOut">
              <a:rPr lang="en-US" smtClean="0"/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51CC25-A970-474C-84E3-C0BF282687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64A86C-6D0A-4A6A-BC6E-54F5143C5152}" type="datetimeFigureOut">
              <a:rPr lang="en-US" smtClean="0"/>
              <a:t>4/19/2015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20DF50-F5E4-4D45-90B7-E637E236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23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80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Recruiting</a:t>
            </a:r>
            <a:r>
              <a:rPr lang="en-US" baseline="0" dirty="0" smtClean="0"/>
              <a:t>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3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6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3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DF50-F5E4-4D45-90B7-E637E2366C0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1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F0917CA-1422-4067-96F6-9DD82534CCD5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4795-4CFB-442A-816C-F34591E7D9DA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3A2A-ED73-4FFF-A1D0-18896926378C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F0917CA-1422-4067-96F6-9DD82534CCD5}" type="datetime1">
              <a:rPr lang="en-US" smtClean="0">
                <a:solidFill>
                  <a:srgbClr val="A63212"/>
                </a:solidFill>
              </a:rPr>
              <a:pPr/>
              <a:t>4/19/2015</a:t>
            </a:fld>
            <a:endParaRPr lang="en-US" dirty="0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9D0E10A-7B44-4A8F-8D61-A1EAEA861291}" type="slidenum">
              <a:rPr lang="en-US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5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1676-38A7-4233-9D92-5FA7B190E467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B256-C169-47C6-9555-2DA10064FFDE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FE10-19DE-4B08-82A2-A86AF0F3DA9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9239-76FD-49BF-AFA8-E0DA8F67855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F667-4C6C-4A66-AA28-3C98A21E699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CB3-B764-4F25-97DF-E3B0BC970E5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F65-8FAD-4CC9-8F99-90F701A9EF2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1676-38A7-4233-9D92-5FA7B190E467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286-C4AC-4823-8B52-70F1E228EAED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4795-4CFB-442A-816C-F34591E7D9D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3A2A-ED73-4FFF-A1D0-18896926378C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B256-C169-47C6-9555-2DA10064FFDE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FE10-19DE-4B08-82A2-A86AF0F3DA90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9239-76FD-49BF-AFA8-E0DA8F678552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F667-4C6C-4A66-AA28-3C98A21E6994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FCB3-B764-4F25-97DF-E3B0BC970E54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F65-8FAD-4CC9-8F99-90F701A9EF24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E286-C4AC-4823-8B52-70F1E228EAED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96000"/>
              </a:schemeClr>
              <a:schemeClr val="bg1">
                <a:tint val="98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0000"/>
                    </a14:imgEffect>
                    <a14:imgEffect>
                      <a14:saturation sat="140000"/>
                    </a14:imgEffect>
                    <a14:imgEffect>
                      <a14:brightnessContrast bright="10000" contrast="15000"/>
                    </a14:imgEffect>
                  </a14:imgLayer>
                </a14:imgProps>
              </a:ext>
            </a:extLst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5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C28C0C4-3B32-4835-BE0F-8B52C0C1F831}" type="datetime1">
              <a:rPr lang="en-US" smtClean="0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9D0E10A-7B44-4A8F-8D61-A1EAEA86129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96000"/>
              </a:schemeClr>
              <a:schemeClr val="bg1">
                <a:tint val="98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0000"/>
                    </a14:imgEffect>
                    <a14:imgEffect>
                      <a14:saturation sat="140000"/>
                    </a14:imgEffect>
                    <a14:imgEffect>
                      <a14:brightnessContrast bright="10000" contrast="15000"/>
                    </a14:imgEffect>
                  </a14:imgLayer>
                </a14:imgProps>
              </a:ext>
            </a:extLst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5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C28C0C4-3B32-4835-BE0F-8B52C0C1F83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4/19/2015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9D0E10A-7B44-4A8F-8D61-A1EAEA86129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3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3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 rot="360000">
            <a:off x="3422793" y="2693811"/>
            <a:ext cx="4970755" cy="1599722"/>
          </a:xfrm>
        </p:spPr>
        <p:txBody>
          <a:bodyPr/>
          <a:lstStyle/>
          <a:p>
            <a:r>
              <a:rPr lang="en-US" sz="4400" b="1" dirty="0"/>
              <a:t>Peer Mentor </a:t>
            </a:r>
            <a:r>
              <a:rPr lang="en-US" sz="4400" b="1" dirty="0" smtClean="0"/>
              <a:t>Collaborations: </a:t>
            </a:r>
            <a:r>
              <a:rPr lang="en-US" sz="4400" b="1" dirty="0"/>
              <a:t>	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subTitle" idx="1"/>
          </p:nvPr>
        </p:nvSpPr>
        <p:spPr>
          <a:xfrm rot="20503652">
            <a:off x="275697" y="3411226"/>
            <a:ext cx="2775909" cy="2853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dirty="0" smtClean="0"/>
              <a:t>Presented By: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Jessica Elam</a:t>
            </a:r>
          </a:p>
          <a:p>
            <a:r>
              <a:rPr lang="en-US" sz="1800" b="1" dirty="0" smtClean="0"/>
              <a:t>&amp;</a:t>
            </a:r>
          </a:p>
          <a:p>
            <a:r>
              <a:rPr lang="en-US" sz="1800" b="1" dirty="0" smtClean="0"/>
              <a:t>Michelle Papania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337152">
            <a:off x="2989192" y="4144856"/>
            <a:ext cx="5414048" cy="1497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Aiding the Evolution of Newly Hired SI Leaders </a:t>
            </a:r>
            <a:r>
              <a:rPr lang="en-US" sz="3200" dirty="0" smtClean="0"/>
              <a:t>&amp; Tutors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76779" y="1028700"/>
            <a:ext cx="8189469" cy="2819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99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2015 FCLCA CONFERENCE</a:t>
            </a:r>
            <a:endParaRPr lang="en-US" sz="199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5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b="1" cap="all" dirty="0">
                <a:ln w="9000" cmpd="sng">
                  <a:solidFill>
                    <a:srgbClr val="030CBD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And Texts!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295400"/>
            <a:ext cx="4564063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8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b="1" cap="all" dirty="0">
                <a:ln w="9000" cmpd="sng">
                  <a:solidFill>
                    <a:srgbClr val="030CBD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One More . . .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85" y="1295400"/>
            <a:ext cx="3318470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5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to look for in a mentor…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2235463"/>
            <a:ext cx="8305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28" y="2438400"/>
            <a:ext cx="581087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7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to look for in a mentor…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2235463"/>
            <a:ext cx="8305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" y="2362051"/>
            <a:ext cx="36739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362200"/>
            <a:ext cx="36766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37879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Leadership</a:t>
            </a:r>
          </a:p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Skills</a:t>
            </a:r>
            <a:endParaRPr lang="en-US" sz="2000" b="1" dirty="0">
              <a:solidFill>
                <a:srgbClr val="D7033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7053" y="37879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Self-</a:t>
            </a:r>
          </a:p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Starters</a:t>
            </a:r>
            <a:endParaRPr lang="en-US" sz="2000" b="1" dirty="0">
              <a:solidFill>
                <a:srgbClr val="D703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to look for in a mentor…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2235463"/>
            <a:ext cx="83058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" y="2362051"/>
            <a:ext cx="36739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362200"/>
            <a:ext cx="36766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3581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Knowledgeable</a:t>
            </a:r>
            <a:endParaRPr lang="en-US" sz="2000" b="1" dirty="0">
              <a:solidFill>
                <a:srgbClr val="D7033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5814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Approachable</a:t>
            </a:r>
            <a:endParaRPr lang="en-US" sz="2000" b="1" dirty="0">
              <a:solidFill>
                <a:srgbClr val="D703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to look for in a mentor…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2235463"/>
            <a:ext cx="83058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" y="2359224"/>
            <a:ext cx="36739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362200"/>
            <a:ext cx="36766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7335" y="378791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Charismatic</a:t>
            </a:r>
            <a:endParaRPr lang="en-US" sz="2000" b="1" dirty="0">
              <a:solidFill>
                <a:srgbClr val="D7033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906" y="3790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Experienced</a:t>
            </a:r>
            <a:endParaRPr lang="en-US" sz="2000" b="1" dirty="0">
              <a:solidFill>
                <a:srgbClr val="D703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to look for in a mentor…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2235463"/>
            <a:ext cx="8305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" y="2362051"/>
            <a:ext cx="36739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362200"/>
            <a:ext cx="36766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34290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Super Communication Skills</a:t>
            </a:r>
            <a:endParaRPr lang="en-US" sz="2000" b="1" dirty="0">
              <a:solidFill>
                <a:srgbClr val="D7033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34290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Empathetic and Eager to Help</a:t>
            </a:r>
            <a:endParaRPr lang="en-US" sz="2000" b="1" dirty="0">
              <a:solidFill>
                <a:srgbClr val="D703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to look for in a mentor…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2235463"/>
            <a:ext cx="8305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" y="2362051"/>
            <a:ext cx="36739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362200"/>
            <a:ext cx="36766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706" y="35052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Good Relationship w/ Faculty</a:t>
            </a:r>
            <a:endParaRPr lang="en-US" sz="2000" b="1" dirty="0">
              <a:solidFill>
                <a:srgbClr val="D7033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7053" y="35052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Super SI Model Knowledge</a:t>
            </a:r>
            <a:endParaRPr lang="en-US" sz="2000" b="1" dirty="0">
              <a:solidFill>
                <a:srgbClr val="D703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to look for in a mentor…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457200" y="2235463"/>
            <a:ext cx="8305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75" y="2362051"/>
            <a:ext cx="367392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38600" y="37879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70330"/>
                </a:solidFill>
              </a:rPr>
              <a:t>ON THE BALL!!!</a:t>
            </a:r>
            <a:endParaRPr lang="en-US" sz="2000" b="1" dirty="0">
              <a:solidFill>
                <a:srgbClr val="D703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all" dirty="0" smtClean="0">
                <a:ln w="9000" cmpd="sng">
                  <a:solidFill>
                    <a:srgbClr val="030CBD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How to implement                       a peer mentoring program</a:t>
            </a:r>
            <a:endParaRPr lang="en-US" sz="4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30C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42900" y="590550"/>
            <a:ext cx="8458200" cy="38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38388"/>
            <a:ext cx="7620000" cy="3981412"/>
          </a:xfrm>
        </p:spPr>
        <p:txBody>
          <a:bodyPr>
            <a:normAutofit/>
          </a:bodyPr>
          <a:lstStyle/>
          <a:p>
            <a:pPr>
              <a:buClr>
                <a:srgbClr val="030CBD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30CBD"/>
                </a:solidFill>
              </a:rPr>
              <a:t>Successful match-ups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30CBD"/>
              </a:solidFill>
            </a:endParaRPr>
          </a:p>
          <a:p>
            <a:pPr>
              <a:buClr>
                <a:srgbClr val="D70330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D70330"/>
                </a:solidFill>
              </a:rPr>
              <a:t>Role in pre-term training</a:t>
            </a:r>
          </a:p>
          <a:p>
            <a:pPr marL="0" indent="0">
              <a:buNone/>
            </a:pPr>
            <a:endParaRPr lang="en-US" sz="2800" dirty="0" smtClean="0">
              <a:solidFill>
                <a:srgbClr val="D70330"/>
              </a:solidFill>
            </a:endParaRPr>
          </a:p>
          <a:p>
            <a:pPr>
              <a:buClr>
                <a:srgbClr val="030CBD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30CBD"/>
                </a:solidFill>
              </a:rPr>
              <a:t>Role in meetings/workshops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rgbClr val="030CBD"/>
              </a:solidFill>
            </a:endParaRPr>
          </a:p>
          <a:p>
            <a:pPr>
              <a:buClr>
                <a:srgbClr val="D70330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D70330"/>
                </a:solidFill>
              </a:rPr>
              <a:t>Peer </a:t>
            </a:r>
            <a:r>
              <a:rPr lang="en-US" sz="2800" dirty="0">
                <a:solidFill>
                  <a:srgbClr val="D70330"/>
                </a:solidFill>
              </a:rPr>
              <a:t>observations &amp;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E10A-7B44-4A8F-8D61-A1EAEA86129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1176721">
            <a:off x="3735834" y="454742"/>
            <a:ext cx="5000522" cy="5705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203200" dir="7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174514">
            <a:off x="3905317" y="658089"/>
            <a:ext cx="4648868" cy="49054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1167313">
            <a:off x="4193389" y="1090944"/>
            <a:ext cx="43022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30,000+ </a:t>
            </a:r>
            <a:r>
              <a:rPr lang="en-US" sz="2400" dirty="0">
                <a:solidFill>
                  <a:schemeClr val="bg1"/>
                </a:solidFill>
              </a:rPr>
              <a:t>students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tudents </a:t>
            </a:r>
            <a:r>
              <a:rPr lang="en-US" sz="2400" dirty="0">
                <a:solidFill>
                  <a:schemeClr val="bg1"/>
                </a:solidFill>
              </a:rPr>
              <a:t>from every county in </a:t>
            </a:r>
            <a:r>
              <a:rPr lang="en-US" sz="2400" dirty="0" smtClean="0">
                <a:solidFill>
                  <a:schemeClr val="bg1"/>
                </a:solidFill>
              </a:rPr>
              <a:t>Florida </a:t>
            </a:r>
            <a:r>
              <a:rPr lang="en-US" sz="2400" dirty="0">
                <a:solidFill>
                  <a:schemeClr val="bg1"/>
                </a:solidFill>
              </a:rPr>
              <a:t>and all 50 states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50% of student body classified as minority or </a:t>
            </a:r>
            <a:r>
              <a:rPr lang="en-US" sz="2400" dirty="0" smtClean="0">
                <a:solidFill>
                  <a:schemeClr val="bg1"/>
                </a:solidFill>
              </a:rPr>
              <a:t>international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Makes FAU </a:t>
            </a:r>
            <a:r>
              <a:rPr lang="en-US" sz="2400" dirty="0">
                <a:solidFill>
                  <a:schemeClr val="bg1"/>
                </a:solidFill>
              </a:rPr>
              <a:t>most </a:t>
            </a:r>
            <a:r>
              <a:rPr lang="en-US" sz="2400" dirty="0" smtClean="0">
                <a:solidFill>
                  <a:schemeClr val="bg1"/>
                </a:solidFill>
              </a:rPr>
              <a:t>diverse institution </a:t>
            </a:r>
            <a:r>
              <a:rPr lang="en-US" sz="2400" dirty="0">
                <a:solidFill>
                  <a:schemeClr val="bg1"/>
                </a:solidFill>
              </a:rPr>
              <a:t>in the Florida State University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180 undergraduate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graduate </a:t>
            </a:r>
            <a:r>
              <a:rPr lang="en-US" sz="2400" dirty="0">
                <a:solidFill>
                  <a:schemeClr val="bg1"/>
                </a:solidFill>
              </a:rPr>
              <a:t>degree programs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65" y="363697"/>
            <a:ext cx="737015" cy="1152345"/>
          </a:xfrm>
        </p:spPr>
      </p:pic>
      <p:sp>
        <p:nvSpPr>
          <p:cNvPr id="10" name="TextBox 9"/>
          <p:cNvSpPr txBox="1"/>
          <p:nvPr/>
        </p:nvSpPr>
        <p:spPr>
          <a:xfrm rot="21180471">
            <a:off x="5024379" y="557694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30CBD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</a:t>
            </a:r>
            <a:r>
              <a:rPr lang="en-US" sz="4000" b="1" dirty="0" smtClean="0">
                <a:solidFill>
                  <a:srgbClr val="D7033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Owls!!</a:t>
            </a:r>
            <a:endParaRPr lang="en-US" sz="4000" b="1" dirty="0">
              <a:solidFill>
                <a:srgbClr val="D7033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" y="1951526"/>
            <a:ext cx="3544102" cy="1173390"/>
          </a:xfrm>
        </p:spPr>
        <p:txBody>
          <a:bodyPr/>
          <a:lstStyle/>
          <a:p>
            <a:r>
              <a:rPr lang="en-US" sz="5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snapshot</a:t>
            </a:r>
            <a:br>
              <a:rPr lang="en-US" sz="5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5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of </a:t>
            </a:r>
            <a:br>
              <a:rPr lang="en-US" sz="5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5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FAU</a:t>
            </a:r>
            <a:endParaRPr lang="en-US" sz="52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30C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465" r="9964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741">
            <a:off x="-9823" y="4012685"/>
            <a:ext cx="3761081" cy="238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42900" y="590550"/>
            <a:ext cx="8458200" cy="38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436563"/>
            <a:ext cx="8458200" cy="1442674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FUTURE mentor ENDEAVORS…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47360"/>
            <a:ext cx="6019800" cy="4005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54350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30CBD"/>
                </a:solidFill>
              </a:rPr>
              <a:t>Co-facilitations???</a:t>
            </a:r>
            <a:endParaRPr lang="en-US" sz="3200" b="1" dirty="0">
              <a:solidFill>
                <a:srgbClr val="030C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Questions?</a:t>
            </a:r>
            <a:endParaRPr lang="en-US" sz="4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30C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42900" y="590550"/>
            <a:ext cx="8458200" cy="38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	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Presenter Contact Information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dirty="0" smtClean="0">
              <a:solidFill>
                <a:srgbClr val="030CBD"/>
              </a:solidFill>
            </a:endParaRPr>
          </a:p>
          <a:p>
            <a:pPr>
              <a:buClr>
                <a:srgbClr val="030CBD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30CBD"/>
                </a:solidFill>
              </a:rPr>
              <a:t>Jessica Elam, M.Ed.</a:t>
            </a:r>
          </a:p>
          <a:p>
            <a:pPr lvl="1">
              <a:buClr>
                <a:srgbClr val="D70330"/>
              </a:buCl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D70330"/>
                </a:solidFill>
              </a:rPr>
              <a:t>E-mail: elamjm@umkc.edu</a:t>
            </a:r>
          </a:p>
          <a:p>
            <a:pPr lvl="1">
              <a:buClr>
                <a:srgbClr val="D70330"/>
              </a:buCl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D70330"/>
                </a:solidFill>
              </a:rPr>
              <a:t>Phone: </a:t>
            </a:r>
            <a:r>
              <a:rPr lang="en-US" sz="2600" dirty="0" smtClean="0">
                <a:solidFill>
                  <a:srgbClr val="D70330"/>
                </a:solidFill>
              </a:rPr>
              <a:t>816-235-6708</a:t>
            </a:r>
            <a:endParaRPr lang="en-US" sz="2600" dirty="0">
              <a:solidFill>
                <a:srgbClr val="D70330"/>
              </a:solidFill>
            </a:endParaRPr>
          </a:p>
          <a:p>
            <a:pPr>
              <a:buClr>
                <a:srgbClr val="030CBD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30CBD"/>
                </a:solidFill>
              </a:rPr>
              <a:t>Michelle Papania, M.S., C.P.A.</a:t>
            </a:r>
          </a:p>
          <a:p>
            <a:pPr lvl="1">
              <a:buClr>
                <a:srgbClr val="D70330"/>
              </a:buCl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D70330"/>
                </a:solidFill>
              </a:rPr>
              <a:t>E-mail: mpapania@fau.edu</a:t>
            </a:r>
          </a:p>
          <a:p>
            <a:pPr lvl="1">
              <a:buClr>
                <a:srgbClr val="D70330"/>
              </a:buClr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D70330"/>
                </a:solidFill>
              </a:rPr>
              <a:t>Phone: 561-297-0906</a:t>
            </a:r>
          </a:p>
        </p:txBody>
      </p:sp>
    </p:spTree>
    <p:extLst>
      <p:ext uri="{BB962C8B-B14F-4D97-AF65-F5344CB8AC3E}">
        <p14:creationId xmlns:p14="http://schemas.microsoft.com/office/powerpoint/2010/main" val="31050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0162"/>
            <a:ext cx="8041440" cy="862117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030CBD"/>
                </a:solidFill>
              </a:rPr>
              <a:t>Background of Academic Support Services</a:t>
            </a:r>
            <a:br>
              <a:rPr lang="en-US" sz="3200" b="1" dirty="0" smtClean="0">
                <a:ln/>
                <a:solidFill>
                  <a:srgbClr val="030CBD"/>
                </a:solidFill>
              </a:rPr>
            </a:br>
            <a:r>
              <a:rPr lang="en-US" sz="3200" dirty="0" smtClean="0">
                <a:solidFill>
                  <a:srgbClr val="D70330"/>
                </a:solidFill>
              </a:rPr>
              <a:t>“the </a:t>
            </a:r>
            <a:r>
              <a:rPr lang="en-US" sz="3200" dirty="0">
                <a:solidFill>
                  <a:srgbClr val="D70330"/>
                </a:solidFill>
              </a:rPr>
              <a:t>many hats of the CLASS office” </a:t>
            </a:r>
            <a:br>
              <a:rPr lang="en-US" sz="3200" dirty="0">
                <a:solidFill>
                  <a:srgbClr val="D70330"/>
                </a:solidFill>
              </a:rPr>
            </a:br>
            <a:r>
              <a:rPr lang="en-US" sz="3200" b="1" dirty="0" smtClean="0">
                <a:ln/>
                <a:solidFill>
                  <a:srgbClr val="030CBD"/>
                </a:solidFill>
              </a:rPr>
              <a:t>                   </a:t>
            </a:r>
            <a:endParaRPr lang="en-US" sz="3200" b="1" dirty="0">
              <a:ln/>
              <a:solidFill>
                <a:srgbClr val="030CB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079">
            <a:off x="361148" y="1924020"/>
            <a:ext cx="2739728" cy="2025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179">
            <a:off x="970292" y="4269833"/>
            <a:ext cx="2907484" cy="2149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920">
            <a:off x="5965770" y="3849677"/>
            <a:ext cx="2791377" cy="2064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8">
            <a:off x="6229452" y="1829264"/>
            <a:ext cx="2486025" cy="1838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219">
            <a:off x="3496755" y="2900652"/>
            <a:ext cx="2486025" cy="18383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9725982">
            <a:off x="1022141" y="254537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Fall 2007 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348701">
            <a:off x="1540704" y="5021657"/>
            <a:ext cx="151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Spring 2011 Tutoring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9323" y="3410633"/>
            <a:ext cx="118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Fall 2011 CTL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1081577">
            <a:off x="6732042" y="2336385"/>
            <a:ext cx="130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Fall 2012 eTutoring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998359">
            <a:off x="6507023" y="4500290"/>
            <a:ext cx="147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Spring 2015 Get Wise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1280" y="587728"/>
            <a:ext cx="8041440" cy="783872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Why peer mentors?</a:t>
            </a:r>
            <a:endParaRPr lang="en-US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30C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42900" y="590550"/>
            <a:ext cx="8458200" cy="38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	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50264"/>
              </p:ext>
            </p:extLst>
          </p:nvPr>
        </p:nvGraphicFramePr>
        <p:xfrm>
          <a:off x="1981200" y="1806928"/>
          <a:ext cx="4648200" cy="455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Worksheet" r:id="rId4" imgW="5429216" imgH="5476876" progId="Excel.Sheet.12">
                  <p:embed/>
                </p:oleObj>
              </mc:Choice>
              <mc:Fallback>
                <p:oleObj name="Worksheet" r:id="rId4" imgW="5429216" imgH="54768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806928"/>
                        <a:ext cx="4648200" cy="4558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81200" y="1367877"/>
            <a:ext cx="46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30CBD"/>
                </a:solidFill>
              </a:rPr>
              <a:t>*Tough Schedules*</a:t>
            </a:r>
            <a:endParaRPr lang="en-US" dirty="0">
              <a:solidFill>
                <a:srgbClr val="030C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1280" y="587728"/>
            <a:ext cx="8041440" cy="783872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30CB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Why peer mentors?</a:t>
            </a:r>
            <a:endParaRPr lang="en-US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30C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42900" y="590550"/>
            <a:ext cx="8458200" cy="38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1367877"/>
            <a:ext cx="46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30CBD"/>
                </a:solidFill>
              </a:rPr>
              <a:t>*Tough Schedules*</a:t>
            </a:r>
            <a:endParaRPr lang="en-US" dirty="0">
              <a:solidFill>
                <a:srgbClr val="030CBD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63781"/>
              </p:ext>
            </p:extLst>
          </p:nvPr>
        </p:nvGraphicFramePr>
        <p:xfrm>
          <a:off x="3119437" y="1902178"/>
          <a:ext cx="29051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Worksheet" r:id="rId4" imgW="5400624" imgH="7553231" progId="Excel.Sheet.12">
                  <p:embed/>
                </p:oleObj>
              </mc:Choice>
              <mc:Fallback>
                <p:oleObj name="Worksheet" r:id="rId4" imgW="5400624" imgH="75532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9437" y="1902178"/>
                        <a:ext cx="29051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1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1279" y="317212"/>
            <a:ext cx="8041440" cy="444788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030CBD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Why peer mentors?</a:t>
            </a:r>
            <a:endParaRPr lang="en-US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30C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42900" y="590550"/>
            <a:ext cx="8458200" cy="38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1394595"/>
            <a:ext cx="8191500" cy="5299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966141"/>
            <a:ext cx="46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30CBD"/>
                </a:solidFill>
              </a:rPr>
              <a:t>*New Obligations*</a:t>
            </a:r>
            <a:endParaRPr lang="en-US" dirty="0">
              <a:solidFill>
                <a:srgbClr val="030C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1279" y="317212"/>
            <a:ext cx="8041440" cy="658636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rgbClr val="030CBD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Why peer mentors?</a:t>
            </a:r>
            <a:endParaRPr lang="en-US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30CB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8100" y="57150"/>
            <a:ext cx="7086600" cy="1219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400" b="1" u="sng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590550"/>
            <a:ext cx="8458200" cy="38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72388"/>
              </p:ext>
            </p:extLst>
          </p:nvPr>
        </p:nvGraphicFramePr>
        <p:xfrm>
          <a:off x="990600" y="1276350"/>
          <a:ext cx="7315200" cy="464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4" imgW="9484746" imgH="6304170" progId="Word.Document.12">
                  <p:embed/>
                </p:oleObj>
              </mc:Choice>
              <mc:Fallback>
                <p:oleObj name="Document" r:id="rId4" imgW="9484746" imgH="6304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276350"/>
                        <a:ext cx="7315200" cy="4641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00299" y="1091684"/>
            <a:ext cx="46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30CBD"/>
                </a:solidFill>
              </a:rPr>
              <a:t>*New Obligations*</a:t>
            </a:r>
            <a:endParaRPr lang="en-US" dirty="0">
              <a:solidFill>
                <a:srgbClr val="030C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b="1" cap="all" dirty="0">
                <a:ln w="9000" cmpd="sng">
                  <a:solidFill>
                    <a:srgbClr val="030CBD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Typical Mentee Email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2" y="1371600"/>
            <a:ext cx="761965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9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b="1" cap="all" dirty="0">
                <a:ln w="9000" cmpd="sng">
                  <a:solidFill>
                    <a:srgbClr val="030CBD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And Another . . .</a:t>
            </a:r>
            <a:endParaRPr lang="en-US" b="1" cap="all" dirty="0">
              <a:ln w="9000" cmpd="sng">
                <a:solidFill>
                  <a:srgbClr val="030CBD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801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0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10946</TotalTime>
  <Words>298</Words>
  <Application>Microsoft Office PowerPoint</Application>
  <PresentationFormat>On-screen Show (4:3)</PresentationFormat>
  <Paragraphs>109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Sketchbook</vt:lpstr>
      <vt:lpstr>1_Sketchbook</vt:lpstr>
      <vt:lpstr>Worksheet</vt:lpstr>
      <vt:lpstr>Document</vt:lpstr>
      <vt:lpstr>Peer Mentor Collaborations:  </vt:lpstr>
      <vt:lpstr>snapshot of  FAU</vt:lpstr>
      <vt:lpstr>Background of Academic Support Services “the many hats of the CLASS office”                     </vt:lpstr>
      <vt:lpstr>Why peer mentors?</vt:lpstr>
      <vt:lpstr>Why peer mentors?</vt:lpstr>
      <vt:lpstr>Why peer mentors?</vt:lpstr>
      <vt:lpstr>Why peer mentors?</vt:lpstr>
      <vt:lpstr>A Typical Mentee Email</vt:lpstr>
      <vt:lpstr>And Another . . .</vt:lpstr>
      <vt:lpstr>And Texts!</vt:lpstr>
      <vt:lpstr>One More . . .</vt:lpstr>
      <vt:lpstr>What to look for in a mentor…</vt:lpstr>
      <vt:lpstr>What to look for in a mentor…</vt:lpstr>
      <vt:lpstr>What to look for in a mentor…</vt:lpstr>
      <vt:lpstr>What to look for in a mentor…</vt:lpstr>
      <vt:lpstr>What to look for in a mentor…</vt:lpstr>
      <vt:lpstr>What to look for in a mentor…</vt:lpstr>
      <vt:lpstr>What to look for in a mentor…</vt:lpstr>
      <vt:lpstr>How to implement                       a peer mentoring program</vt:lpstr>
      <vt:lpstr>FUTURE mentor ENDEAVORS…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Sujinun Ovathanasin</dc:creator>
  <cp:lastModifiedBy>user</cp:lastModifiedBy>
  <cp:revision>153</cp:revision>
  <cp:lastPrinted>2014-02-04T17:51:47Z</cp:lastPrinted>
  <dcterms:created xsi:type="dcterms:W3CDTF">2012-12-03T23:32:50Z</dcterms:created>
  <dcterms:modified xsi:type="dcterms:W3CDTF">2015-04-19T15:09:15Z</dcterms:modified>
</cp:coreProperties>
</file>