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6" r:id="rId4"/>
    <p:sldId id="270" r:id="rId5"/>
    <p:sldId id="276" r:id="rId6"/>
    <p:sldId id="279" r:id="rId7"/>
    <p:sldId id="280" r:id="rId8"/>
    <p:sldId id="278" r:id="rId9"/>
    <p:sldId id="261" r:id="rId10"/>
    <p:sldId id="265" r:id="rId11"/>
    <p:sldId id="273" r:id="rId12"/>
    <p:sldId id="269" r:id="rId13"/>
    <p:sldId id="263" r:id="rId14"/>
    <p:sldId id="267" r:id="rId15"/>
    <p:sldId id="260" r:id="rId16"/>
  </p:sldIdLst>
  <p:sldSz cx="9144000" cy="6858000" type="screen4x3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 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0.47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 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0.64</c:v>
                </c:pt>
                <c:pt idx="1">
                  <c:v>0.53</c:v>
                </c:pt>
                <c:pt idx="2">
                  <c:v>0.43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191520"/>
        <c:axId val="213192080"/>
      </c:barChart>
      <c:catAx>
        <c:axId val="21319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3192080"/>
        <c:crosses val="autoZero"/>
        <c:auto val="1"/>
        <c:lblAlgn val="ctr"/>
        <c:lblOffset val="100"/>
        <c:noMultiLvlLbl val="0"/>
      </c:catAx>
      <c:valAx>
        <c:axId val="21319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31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76010275919589E-2"/>
          <c:y val="3.7124996095899139E-3"/>
          <c:w val="0.87404191757369187"/>
          <c:h val="0.905056469507028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White 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0.56000000000000005</c:v>
                </c:pt>
                <c:pt idx="2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White 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</c:v>
                </c:pt>
                <c:pt idx="1">
                  <c:v>0.67</c:v>
                </c:pt>
                <c:pt idx="2">
                  <c:v>0.59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194880"/>
        <c:axId val="165518480"/>
      </c:barChart>
      <c:catAx>
        <c:axId val="21319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5518480"/>
        <c:crosses val="autoZero"/>
        <c:auto val="1"/>
        <c:lblAlgn val="ctr"/>
        <c:lblOffset val="100"/>
        <c:noMultiLvlLbl val="0"/>
      </c:catAx>
      <c:valAx>
        <c:axId val="16551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319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28826376491069"/>
          <c:y val="0.17345881454821088"/>
          <c:w val="0.11407475726967856"/>
          <c:h val="0.16397052799876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B374464-8CB8-4B7D-9A69-2A299C649AAE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98780DA-CBE7-467B-904F-3C2A7A289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D42DE3E-89EE-4465-9A06-B4A9618A3F9D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3200418-A67D-46E1-818B-03393AF07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2006 cohort- All 4-year institutions</a:t>
            </a:r>
          </a:p>
          <a:p>
            <a:r>
              <a:rPr lang="en-US" dirty="0" smtClean="0"/>
              <a:t>https://nces.ed.gov/programs/digest/d14/tables/dt14_326.10.asp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00418-A67D-46E1-818B-03393AF075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http://collegecompletion.chronicle.com/state/#state=fl&amp;sector=public_four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00418-A67D-46E1-818B-03393AF075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cfppt_pantilt_COV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60"/>
            <a:ext cx="7772400" cy="1416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3920"/>
            <a:ext cx="6400800" cy="133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8113"/>
            <a:ext cx="2133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1494-CF35-478F-887B-A197E7D27971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811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8113"/>
            <a:ext cx="2133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2E77-CCCD-4629-93A8-AA953594C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9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0BF3-DC3C-434A-AFBB-0A75AB441C82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05D9-02B4-4D73-A68A-8B352BD43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83B0-EF15-4538-B815-1F38F548B6C3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2C51-E1CF-457A-BC42-9E837FA8F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16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5600"/>
            <a:ext cx="8229600" cy="34646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87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102C-7D50-4F4A-9547-812C0B58E8CE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087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087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BE44-C917-4667-90D9-33F671A54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8DC3-535C-4E76-8C6B-EEFFF03ABC2D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CCFB-9E1C-4EE9-830E-67385F338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85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5F02-0D22-44DF-A04F-262BDB6B777C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8E20-3D3A-4F3B-BF33-4B7F638AC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7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67E2-BEC6-4262-834E-03F48F9EA18E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D590-4C33-43C0-B105-D0AAE2323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78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AF2D-9AA7-42A4-A833-90A6FDC47988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F2F5-C611-4576-A367-234D8AC73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00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3AD5-71B7-434D-9E20-42B1C0449AC3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1184-9171-4D14-BA7B-442E59CB3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29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4212-1AA3-4653-B6D9-7D6F8F5AC4A6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EC0E-06B3-41FC-A85B-79443524C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9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2A6E-53BE-4CF0-8517-3C8494A9A037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5403-A0FC-4AC9-8A4B-A3026CFDE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17448F-6B82-4C86-9C28-D9B85EE4D771}" type="datetime1">
              <a:rPr lang="en-US" altLang="en-US"/>
              <a:pPr>
                <a:defRPr/>
              </a:pPr>
              <a:t>5/18/2016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C9872-09B3-416B-8B4F-5A8E8CA55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cfppt_pantilt_INT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ars.sdes.ucf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668243"/>
            <a:ext cx="77724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Magic Behind Male Student Achievement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34" y="1265454"/>
            <a:ext cx="5805714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" y="2178312"/>
            <a:ext cx="8930645" cy="532804"/>
          </a:xfrm>
        </p:spPr>
        <p:txBody>
          <a:bodyPr/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Re-Imagining the First Year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1116"/>
            <a:ext cx="8229600" cy="3464639"/>
          </a:xfrm>
        </p:spPr>
        <p:txBody>
          <a:bodyPr/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year project (2016-2019)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institutions participating 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First-time in college and transfer students (low income, first generation)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strategies in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areas of focus: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Intentionality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Curriculum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and Staff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1981"/>
            <a:ext cx="8534400" cy="4393619"/>
          </a:xfrm>
        </p:spPr>
        <p:txBody>
          <a:bodyPr/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UCF Guiding Principles: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various UCF Support services into a collaborative network focusing on student learning &amp; success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personalized pathways to success for each student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completion rates for all students by identifying barriers and gaps 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campus climate of shared ownership for student success</a:t>
            </a:r>
          </a:p>
          <a:p>
            <a:pPr lvl="2"/>
            <a:endParaRPr lang="en-US" sz="2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1" y="1260022"/>
            <a:ext cx="58057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UCF KARS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373" y="2387160"/>
            <a:ext cx="5449863" cy="36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446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Questions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505075"/>
            <a:ext cx="8229600" cy="3465513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other institutions across the state addressing the gender enrollment and achievement gap?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you apply the current resources at your school to assist in retention and graduation of more male students? </a:t>
            </a: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0293"/>
            <a:ext cx="8229600" cy="729019"/>
          </a:xfrm>
        </p:spPr>
        <p:txBody>
          <a:bodyPr/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312"/>
            <a:ext cx="8229600" cy="4937937"/>
          </a:xfrm>
        </p:spPr>
        <p:txBody>
          <a:bodyPr/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American Colleges &amp; Universities. (2013).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Quality &amp; Taking High-	Impact Practices to Scale.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DC: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D. Kuh and Ken O’Donnell 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Education.  (2014).  The Fact Book.  Retrieved from 	http://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www.fldoehub.org/CCTCMIS/c/Documents/Fact%20Books/fb2014.pdf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Garibaldi, M.A.  (2014).  The expanding Gender and Racial Gap in American Higher 	Education.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Journal of Negro Education 83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(3), 371-384. 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10.7709/jnegroeducation.83.3.0371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Laker, A. J.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Inviting and Inspiring Men to Learn: Gendered Pedagogical Considerations for 	Teaching and Learning Environments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PDF document].  Retrieved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Lecture Notes: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https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://secure.confertel.net/Materials/StudentAffairs%2012.1.15%20Laker%20-%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20Inviting-	Inspiring%20Men.pdf 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Selingo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J.J. (2015).  College Completion.  The Chronicle of Higher Education.  Retrieved 	</a:t>
            </a:r>
            <a:r>
              <a:rPr lang="en-US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	http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://collegecompletion.chronicle.com/about#data 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Department of Education, National Center for Education Statistics.  (2013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Actual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projected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enrollment in degree-granting postsecondary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sex: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Fall 	1990-2024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Retrieved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www.flbog.edu/resources/iud/enrollment_search.php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Department of Education, National Center for Education Statistics.  (2013).  Retrieved from 	http://nces.ed.gov/programs/coe/indicator_cha.asp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Department of Education, National Center for Education Statistics, Integrated Postsecondary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Education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System (IPEDS).  (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2014)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2001 and Spring 2007 through Spring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 	Retrieved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https://nces.ed.gov/programs/digest/d14/tables/dt14_326.10.asp</a:t>
            </a:r>
          </a:p>
        </p:txBody>
      </p:sp>
    </p:spTree>
    <p:extLst>
      <p:ext uri="{BB962C8B-B14F-4D97-AF65-F5344CB8AC3E}">
        <p14:creationId xmlns:p14="http://schemas.microsoft.com/office/powerpoint/2010/main" val="6837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244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Attending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505075"/>
            <a:ext cx="8229600" cy="34655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Gumble: 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Mark.Gumble@ucf.edu </a:t>
            </a:r>
          </a:p>
          <a:p>
            <a:pPr marL="457200" lvl="1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 Quigley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Andrew.Quigley@ucf.edu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0360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053"/>
            <a:ext cx="8229600" cy="4136357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</a:p>
          <a:p>
            <a:pPr marL="857250" lvl="1" indent="-457200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Gumble, Assistant Vice President, UCF</a:t>
            </a:r>
          </a:p>
          <a:p>
            <a:pPr marL="857250" lvl="1" indent="-457200" eaLnBrk="1" hangingPunct="1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 Quigley, Learning Support Services Graduate Assistant, UCF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the male enrollment and achievement gap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Concerns in Higher Education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four interventions at UCF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Discussion/Questions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  <a:defRPr/>
            </a:pPr>
            <a:endParaRPr lang="en-US" sz="2000" dirty="0" smtClean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lvl="1" eaLnBrk="1" hangingPunct="1">
              <a:defRPr/>
            </a:pPr>
            <a:endParaRPr lang="en-US" sz="1800" dirty="0" smtClean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065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Enrollment Gap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2674"/>
            <a:ext cx="8229600" cy="415259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1976: Males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Exceeded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Higher Education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603,000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2013: Females exceeded males in higher education by 2.1 million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56% female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46% male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point gap)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Negro Education 83 (3),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371-384 (2014)</a:t>
            </a:r>
          </a:p>
          <a:p>
            <a:pPr marL="0" indent="0" algn="ctr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Department of Education (2013)</a:t>
            </a:r>
          </a:p>
          <a:p>
            <a:pPr marL="0" indent="0" algn="ctr">
              <a:buNone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6" y="800814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Florida Enrollment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2830505"/>
            <a:ext cx="8229600" cy="3464639"/>
          </a:xfrm>
        </p:spPr>
        <p:txBody>
          <a:bodyPr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at Florida College System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Male- 42%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Female- 58%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point gap)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State University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Male- 44%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Female- 56%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point gap)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Department of Education (2014)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617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60218" y="1321758"/>
            <a:ext cx="8229600" cy="716184"/>
          </a:xfrm>
        </p:spPr>
        <p:txBody>
          <a:bodyPr/>
          <a:lstStyle/>
          <a:p>
            <a:pPr eaLnBrk="1" hangingPunct="1"/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National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4-Year Public Institutions Graduation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b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(6-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Graduation Rate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027" y="6104361"/>
            <a:ext cx="892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Department of Education, National Center for Education Statistics, Integrated Postsecondary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System (IPEDS).  (2014) Fall 2001 and Spring 2007 through Spring 2014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4851579"/>
              </p:ext>
            </p:extLst>
          </p:nvPr>
        </p:nvGraphicFramePr>
        <p:xfrm>
          <a:off x="964027" y="2715491"/>
          <a:ext cx="7377546" cy="316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9527" y="2244436"/>
            <a:ext cx="604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Student Overall-  59%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060"/>
            <a:ext cx="8229600" cy="851340"/>
          </a:xfrm>
        </p:spPr>
        <p:txBody>
          <a:bodyPr/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Florida 4-Year Public Institutions Graduation Rates</a:t>
            </a:r>
            <a:b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( 6- Year Graduation Rate) 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654" y="6488668"/>
            <a:ext cx="3728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Chronicle of Higher Education (2013)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831261"/>
              </p:ext>
            </p:extLst>
          </p:nvPr>
        </p:nvGraphicFramePr>
        <p:xfrm>
          <a:off x="1392381" y="2615972"/>
          <a:ext cx="6622473" cy="332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6836" y="2202008"/>
            <a:ext cx="461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Student Overall- 64%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766"/>
            <a:ext cx="8229600" cy="1143000"/>
          </a:xfrm>
        </p:spPr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UCF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262"/>
            <a:ext cx="8229600" cy="3464639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enrollment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Point Gap)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FTIC First Year Retention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89.1%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Males: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87.4%</a:t>
            </a:r>
          </a:p>
          <a:p>
            <a:pPr lvl="2"/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Females: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90.7% 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American Males 88.1%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(Females 93.7%)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Latino/Hispanic Males 88.1%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(Females 91.7%)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Multi-Racial Males 85%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(Females 87.9%)</a:t>
            </a:r>
          </a:p>
          <a:p>
            <a:pPr marL="914400" lvl="2" indent="0" algn="ctr">
              <a:buNone/>
            </a:pP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UCF Institution Knowledge Management (2015)</a:t>
            </a:r>
          </a:p>
          <a:p>
            <a:pPr marL="914400" lvl="2" indent="0" algn="ctr"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183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within Higher Education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183"/>
            <a:ext cx="8229600" cy="3891272"/>
          </a:xfrm>
        </p:spPr>
        <p:txBody>
          <a:bodyPr/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attendance and graduation rates are declining 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African American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Latino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Income</a:t>
            </a:r>
          </a:p>
          <a:p>
            <a:pPr lvl="2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 over represented in disciplinary incidents on campus</a:t>
            </a:r>
          </a:p>
          <a:p>
            <a:pPr lvl="2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 underrepresented in campus engagement and planning</a:t>
            </a:r>
          </a:p>
          <a:p>
            <a:pPr lvl="2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likely than female student to participate in high impact learning practices </a:t>
            </a:r>
          </a:p>
          <a:p>
            <a:pPr marL="914400" lvl="2" indent="0" algn="ctr"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Laker (2015)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44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 at UCF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505075"/>
            <a:ext cx="8229600" cy="346551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Mentorship Experience 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Coaching and Engagement (ACE) program for probation students (Round Table Discussion @ 4:30 pm today)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Re-Imagining the First Year in College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Knights Academic Resource Services (KARS)</a:t>
            </a:r>
          </a:p>
          <a:p>
            <a:pPr marL="514350" indent="-514350" eaLnBrk="1" hangingPunct="1">
              <a:buFont typeface="+mj-lt"/>
              <a:buAutoNum type="arabicParenR"/>
            </a:pP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530</Words>
  <Application>Microsoft Office PowerPoint</Application>
  <PresentationFormat>On-screen Show (4:3)</PresentationFormat>
  <Paragraphs>105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Office Theme</vt:lpstr>
      <vt:lpstr>The Magic Behind Male Student Achievement </vt:lpstr>
      <vt:lpstr>Presentation Overview</vt:lpstr>
      <vt:lpstr>Male Enrollment Gap</vt:lpstr>
      <vt:lpstr>2014 Florida Enrollment </vt:lpstr>
      <vt:lpstr>2012 National 4-Year Public Institutions Graduation Rates  (6- Year Graduation Rate)</vt:lpstr>
      <vt:lpstr>2012 Florida 4-Year Public Institutions Graduation Rates ( 6- Year Graduation Rate) </vt:lpstr>
      <vt:lpstr>UCF Data </vt:lpstr>
      <vt:lpstr>Concerns within Higher Education</vt:lpstr>
      <vt:lpstr>Initiatives at UCF</vt:lpstr>
      <vt:lpstr>Re-Imagining the First Year</vt:lpstr>
      <vt:lpstr>PowerPoint Presentation</vt:lpstr>
      <vt:lpstr>UCF KARS</vt:lpstr>
      <vt:lpstr>Discussion Questions </vt:lpstr>
      <vt:lpstr>References </vt:lpstr>
      <vt:lpstr>Thank you for Attending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Thuan D. Nguyen</dc:creator>
  <cp:lastModifiedBy>Andrew Quigley</cp:lastModifiedBy>
  <cp:revision>190</cp:revision>
  <cp:lastPrinted>2016-03-31T12:29:41Z</cp:lastPrinted>
  <dcterms:created xsi:type="dcterms:W3CDTF">2010-03-30T20:16:27Z</dcterms:created>
  <dcterms:modified xsi:type="dcterms:W3CDTF">2016-05-18T17:11:47Z</dcterms:modified>
</cp:coreProperties>
</file>