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77" r:id="rId1"/>
    <p:sldMasterId id="2147483889" r:id="rId2"/>
  </p:sldMasterIdLst>
  <p:notesMasterIdLst>
    <p:notesMasterId r:id="rId29"/>
  </p:notesMasterIdLst>
  <p:handoutMasterIdLst>
    <p:handoutMasterId r:id="rId30"/>
  </p:handoutMasterIdLst>
  <p:sldIdLst>
    <p:sldId id="599" r:id="rId3"/>
    <p:sldId id="600" r:id="rId4"/>
    <p:sldId id="615" r:id="rId5"/>
    <p:sldId id="614" r:id="rId6"/>
    <p:sldId id="609" r:id="rId7"/>
    <p:sldId id="617" r:id="rId8"/>
    <p:sldId id="623" r:id="rId9"/>
    <p:sldId id="631" r:id="rId10"/>
    <p:sldId id="630" r:id="rId11"/>
    <p:sldId id="616" r:id="rId12"/>
    <p:sldId id="625" r:id="rId13"/>
    <p:sldId id="618" r:id="rId14"/>
    <p:sldId id="627" r:id="rId15"/>
    <p:sldId id="622" r:id="rId16"/>
    <p:sldId id="604" r:id="rId17"/>
    <p:sldId id="619" r:id="rId18"/>
    <p:sldId id="621" r:id="rId19"/>
    <p:sldId id="607" r:id="rId20"/>
    <p:sldId id="608" r:id="rId21"/>
    <p:sldId id="624" r:id="rId22"/>
    <p:sldId id="620" r:id="rId23"/>
    <p:sldId id="602" r:id="rId24"/>
    <p:sldId id="606" r:id="rId25"/>
    <p:sldId id="610" r:id="rId26"/>
    <p:sldId id="628" r:id="rId27"/>
    <p:sldId id="598" r:id="rId28"/>
  </p:sldIdLst>
  <p:sldSz cx="9144000" cy="6858000" type="screen4x3"/>
  <p:notesSz cx="6858000" cy="9296400"/>
  <p:custDataLst>
    <p:tags r:id="rId31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0435"/>
    <a:srgbClr val="FF0000"/>
    <a:srgbClr val="CC0033"/>
    <a:srgbClr val="002D62"/>
    <a:srgbClr val="009900"/>
    <a:srgbClr val="EFD933"/>
    <a:srgbClr val="FFFF66"/>
    <a:srgbClr val="BA0000"/>
    <a:srgbClr val="CA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85446" autoAdjust="0"/>
  </p:normalViewPr>
  <p:slideViewPr>
    <p:cSldViewPr>
      <p:cViewPr varScale="1">
        <p:scale>
          <a:sx n="104" d="100"/>
          <a:sy n="104" d="100"/>
        </p:scale>
        <p:origin x="19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2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61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30738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93529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ln/>
        </p:spPr>
        <p:txBody>
          <a:bodyPr/>
          <a:lstStyle/>
          <a:p>
            <a:fld id="{0B6EBF90-769F-4C37-AD8F-2BB0BAB274E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 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17715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5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17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61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63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8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4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8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27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2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8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31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5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9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6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2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78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“Before I met my mentor I was constantly stressed because of all the responsibilities that were thrown on my shoulders. I was working more than I should part-time as a full-time student and my grades were being affected negatively. Then, I heard about the mentoring program, something I was hoping I'd find at FAU. My mentor has impacted me greatly ever since she started working with me. She helped me create a schedule to manage life and school work so my grades and outlook on life have been improving very much.”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L., freshman mentee, Biological Sciences</a:t>
            </a:r>
          </a:p>
          <a:p>
            <a:pPr defTabSz="9317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3DD9F594-A5E8-4309-BB3F-6514D806CB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133600" y="1371600"/>
            <a:ext cx="6477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33600" y="3733800"/>
            <a:ext cx="6477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248400"/>
            <a:ext cx="152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09800" y="6248400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284154-16E8-4F02-9799-262ED23AD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 b="0">
              <a:solidFill>
                <a:schemeClr val="tx1"/>
              </a:solidFill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ABCB"/>
              </a:gs>
              <a:gs pos="100000">
                <a:srgbClr val="F3F5F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2209800"/>
            <a:ext cx="9144000" cy="1219200"/>
          </a:xfrm>
          <a:prstGeom prst="rect">
            <a:avLst/>
          </a:prstGeom>
          <a:solidFill>
            <a:srgbClr val="0035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476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476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931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20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7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9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1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5073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46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25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1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41344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09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262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77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3789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3764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216236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ABCB"/>
              </a:gs>
              <a:gs pos="100000">
                <a:srgbClr val="F3F5F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35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5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28" name="Picture 16" descr="HORZB-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334000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57200" y="63246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Name of Unit and/or Presentation Here</a:t>
            </a:r>
            <a:endParaRPr lang="en-US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47625">
            <a:solidFill>
              <a:srgbClr val="B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47625">
            <a:solidFill>
              <a:srgbClr val="B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EC39-1AA7-476B-82F4-25B1154D760F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7C471-20BA-4735-ACD2-F457754FC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u.edu/mentoringprojec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u.edu/mentoringprojec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erMK4ztqk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u.edu/mentoringprojec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-JrsX0MuLQ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rLq32dnMm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248400"/>
            <a:ext cx="64008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1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rgbClr val="0035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5" name="Picture 7" descr="UNIV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09600"/>
            <a:ext cx="25908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FCLCA – April 7, 2016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0" y="22098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0" dirty="0">
                <a:solidFill>
                  <a:schemeClr val="bg1"/>
                </a:solidFill>
                <a:latin typeface="Palatino Linotype" panose="02040502050505030304" pitchFamily="18" charset="0"/>
              </a:rPr>
              <a:t>Florida Atlantic University</a:t>
            </a:r>
            <a:br>
              <a:rPr lang="en-US" altLang="en-US" sz="3600" b="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US" altLang="en-US" sz="3600" b="0" dirty="0" smtClean="0">
                <a:solidFill>
                  <a:schemeClr val="bg1"/>
                </a:solidFill>
                <a:latin typeface="Palatino Linotype" panose="02040502050505030304" pitchFamily="18" charset="0"/>
              </a:rPr>
              <a:t>The Mentoring Project</a:t>
            </a:r>
            <a:endParaRPr lang="en-US" altLang="en-US" sz="3600" b="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90600" y="38862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04800" y="3886200"/>
            <a:ext cx="8610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003968"/>
                </a:solidFill>
                <a:latin typeface="Arial" panose="020B0604020202020204" pitchFamily="34" charset="0"/>
              </a:rPr>
              <a:t>Making MAGIC Happen through </a:t>
            </a:r>
            <a:r>
              <a:rPr lang="en-US" altLang="en-US" sz="4400" dirty="0" smtClean="0">
                <a:solidFill>
                  <a:srgbClr val="C10435"/>
                </a:solidFill>
                <a:latin typeface="Arial" panose="020B0604020202020204" pitchFamily="34" charset="0"/>
              </a:rPr>
              <a:t>Mentoring</a:t>
            </a:r>
            <a:r>
              <a:rPr lang="en-US" altLang="en-US" sz="4400" dirty="0" smtClean="0">
                <a:solidFill>
                  <a:srgbClr val="003968"/>
                </a:solidFill>
                <a:latin typeface="Arial" panose="020B0604020202020204" pitchFamily="34" charset="0"/>
              </a:rPr>
              <a:t> in a Learning Center</a:t>
            </a:r>
            <a:endParaRPr lang="en-US" altLang="en-US" sz="4400" dirty="0">
              <a:solidFill>
                <a:srgbClr val="003968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019800" y="55626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altLang="en-US" dirty="0" smtClean="0">
                <a:solidFill>
                  <a:srgbClr val="003968"/>
                </a:solidFill>
                <a:latin typeface="Arial" panose="020B0604020202020204" pitchFamily="34" charset="0"/>
              </a:rPr>
              <a:t>Dr. Jennifer Bebergal</a:t>
            </a:r>
            <a:endParaRPr lang="en-US" altLang="en-US" dirty="0">
              <a:solidFill>
                <a:srgbClr val="003968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Image result for magic wand"/>
          <p:cNvSpPr>
            <a:spLocks noChangeAspect="1" noChangeArrowheads="1"/>
          </p:cNvSpPr>
          <p:nvPr/>
        </p:nvSpPr>
        <p:spPr bwMode="auto">
          <a:xfrm>
            <a:off x="533399" y="485863"/>
            <a:ext cx="1342933" cy="13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fsbaggage.files.wordpress.com/2015/04/magic-wan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64" y="111328"/>
            <a:ext cx="2022272" cy="20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70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Academic Affairs?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Existing </a:t>
            </a:r>
            <a:r>
              <a:rPr lang="en-US" sz="2000" dirty="0" smtClean="0"/>
              <a:t>mentors </a:t>
            </a:r>
            <a:r>
              <a:rPr lang="en-US" sz="2000" dirty="0"/>
              <a:t>in Academic Affairs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Access </a:t>
            </a:r>
            <a:r>
              <a:rPr lang="en-US" sz="2000" dirty="0"/>
              <a:t>to recruit faculty/ staff mentors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Peer </a:t>
            </a:r>
            <a:r>
              <a:rPr lang="en-US" sz="2000" dirty="0"/>
              <a:t>mentors align with tutor training and </a:t>
            </a:r>
            <a:r>
              <a:rPr lang="en-US" sz="2000" dirty="0" smtClean="0"/>
              <a:t>supervision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Gain buy-in from academic-side of house</a:t>
            </a:r>
            <a:endParaRPr lang="en-US" sz="2000" dirty="0"/>
          </a:p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 smtClean="0">
              <a:latin typeface="Calibri" panose="020F050202020403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Student Affairs?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Existing </a:t>
            </a:r>
            <a:r>
              <a:rPr lang="en-US" sz="2000" dirty="0" smtClean="0"/>
              <a:t>mentors </a:t>
            </a:r>
            <a:r>
              <a:rPr lang="en-US" sz="2000" dirty="0"/>
              <a:t>in Student </a:t>
            </a:r>
            <a:r>
              <a:rPr lang="en-US" sz="2000" dirty="0" smtClean="0"/>
              <a:t>Affairs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Access to recruit peer mentors and </a:t>
            </a:r>
            <a:r>
              <a:rPr lang="en-US" sz="2000" dirty="0" smtClean="0"/>
              <a:t>mentees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Gain </a:t>
            </a:r>
            <a:r>
              <a:rPr lang="en-US" sz="2000" dirty="0"/>
              <a:t>buy-in from </a:t>
            </a:r>
            <a:r>
              <a:rPr lang="en-US" sz="2000" dirty="0" smtClean="0"/>
              <a:t>student-affairs-side </a:t>
            </a:r>
            <a:r>
              <a:rPr lang="en-US" sz="2000" dirty="0"/>
              <a:t>of house</a:t>
            </a:r>
          </a:p>
          <a:p>
            <a:pPr>
              <a:buClr>
                <a:srgbClr val="C10435"/>
              </a:buClr>
              <a:buSzPct val="100000"/>
            </a:pPr>
            <a:endParaRPr lang="en-US" sz="20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C10435"/>
                </a:solidFill>
                <a:latin typeface="Calibri" panose="020F0502020204030204" pitchFamily="34" charset="0"/>
              </a:rPr>
              <a:t>Where Should Mentoring Reside?</a:t>
            </a:r>
            <a:endParaRPr lang="en-US" sz="4000" b="1" kern="0" dirty="0" smtClean="0">
              <a:solidFill>
                <a:srgbClr val="C10435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FCLCA – April 7, 2016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505838">
            <a:off x="6485564" y="5010429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C1043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BOTH!</a:t>
            </a:r>
            <a:endParaRPr lang="en-US" sz="54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C10435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0432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03840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Calibri" panose="020F0502020204030204" pitchFamily="34" charset="0"/>
              </a:rPr>
              <a:t>Funded</a:t>
            </a:r>
            <a:r>
              <a:rPr lang="en-US" sz="2200" dirty="0" smtClean="0">
                <a:latin typeface="Calibri" panose="020F0502020204030204" pitchFamily="34" charset="0"/>
              </a:rPr>
              <a:t> through </a:t>
            </a:r>
            <a:r>
              <a:rPr lang="en-US" sz="2200" b="1" dirty="0" smtClean="0">
                <a:latin typeface="Calibri" panose="020F0502020204030204" pitchFamily="34" charset="0"/>
              </a:rPr>
              <a:t>$764,000+ grant </a:t>
            </a:r>
            <a:r>
              <a:rPr lang="en-US" sz="2200" dirty="0" smtClean="0">
                <a:latin typeface="Calibri" panose="020F0502020204030204" pitchFamily="34" charset="0"/>
              </a:rPr>
              <a:t>from a private donor foundation over 3 years</a:t>
            </a:r>
          </a:p>
          <a:p>
            <a:pPr lvl="1"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Commitment from FAU to pick up all aspects of the grant at conclusion of funding </a:t>
            </a:r>
          </a:p>
          <a:p>
            <a:pPr>
              <a:spcAft>
                <a:spcPts val="6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</a:rPr>
              <a:t>STAFFING</a:t>
            </a:r>
            <a:r>
              <a:rPr lang="en-US" sz="2200" dirty="0">
                <a:latin typeface="Calibri" panose="020F0502020204030204" pitchFamily="34" charset="0"/>
              </a:rPr>
              <a:t> (Academic Affairs: AA; Student Affairs: SA)</a:t>
            </a:r>
          </a:p>
          <a:p>
            <a:pPr lvl="1">
              <a:spcAft>
                <a:spcPts val="6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Co-Director for Faculty/Staff Mentoring (AA)</a:t>
            </a:r>
          </a:p>
          <a:p>
            <a:pPr lvl="1">
              <a:spcAft>
                <a:spcPts val="6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Co-Director </a:t>
            </a:r>
            <a:r>
              <a:rPr lang="en-US" sz="2000">
                <a:latin typeface="Calibri" panose="020F0502020204030204" pitchFamily="34" charset="0"/>
              </a:rPr>
              <a:t>for </a:t>
            </a:r>
            <a:r>
              <a:rPr lang="en-US" sz="2000" smtClean="0">
                <a:latin typeface="Calibri" panose="020F0502020204030204" pitchFamily="34" charset="0"/>
              </a:rPr>
              <a:t>Peer/Student </a:t>
            </a:r>
            <a:r>
              <a:rPr lang="en-US" sz="2000" dirty="0">
                <a:latin typeface="Calibri" panose="020F0502020204030204" pitchFamily="34" charset="0"/>
              </a:rPr>
              <a:t>Mentoring (SA)</a:t>
            </a:r>
          </a:p>
          <a:p>
            <a:pPr lvl="1">
              <a:spcAft>
                <a:spcPts val="6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TMP Assistant (AA)</a:t>
            </a:r>
          </a:p>
          <a:p>
            <a:pPr lvl="1">
              <a:spcAft>
                <a:spcPts val="6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3 Graduate Assistants (mix AA and SA)</a:t>
            </a:r>
          </a:p>
          <a:p>
            <a:pPr lvl="5">
              <a:spcAft>
                <a:spcPts val="18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hlinkClick r:id="rId3"/>
              </a:rPr>
              <a:t>www.fau.edu/mentoringproject/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lvl="5">
              <a:spcAft>
                <a:spcPts val="18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C10435"/>
                </a:solidFill>
                <a:latin typeface="Calibri" panose="020F0502020204030204" pitchFamily="34" charset="0"/>
              </a:rPr>
              <a:t>The Mentoring Project (TMP) @ FAU</a:t>
            </a:r>
            <a:endParaRPr lang="en-US" sz="4000" b="1" kern="0" dirty="0" smtClean="0">
              <a:solidFill>
                <a:srgbClr val="C10435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FCLCA – April 7, 2016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05" y="4752650"/>
            <a:ext cx="3067795" cy="9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549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5960"/>
            <a:ext cx="8610600" cy="4503840"/>
          </a:xfrm>
        </p:spPr>
        <p:txBody>
          <a:bodyPr/>
          <a:lstStyle/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/>
              <a:t>MISSION:  </a:t>
            </a:r>
            <a:r>
              <a:rPr lang="en-US" sz="2000" dirty="0" smtClean="0"/>
              <a:t>To </a:t>
            </a:r>
            <a:r>
              <a:rPr lang="en-US" sz="2000" dirty="0"/>
              <a:t>promote student success by increasing student engagement through mentoring programs.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1200" b="1" dirty="0"/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/>
              <a:t>VISION</a:t>
            </a:r>
            <a:r>
              <a:rPr lang="en-US" sz="2000" dirty="0"/>
              <a:t>:  Creating a campus environment where all students can confidently state who their mentor is and how mentoring has impacted their student success at FAU.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1100" b="1" dirty="0" smtClean="0"/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/>
              <a:t>VALUE </a:t>
            </a:r>
            <a:r>
              <a:rPr lang="en-US" sz="2000" b="1" dirty="0"/>
              <a:t>STATEMENT</a:t>
            </a:r>
            <a:r>
              <a:rPr lang="en-US" sz="2000" dirty="0"/>
              <a:t>:  The Mentoring Project values </a:t>
            </a:r>
            <a:r>
              <a:rPr lang="en-US" sz="2000" b="1" dirty="0"/>
              <a:t>IMPACT</a:t>
            </a:r>
            <a:r>
              <a:rPr lang="en-US" sz="2000" dirty="0"/>
              <a:t> - </a:t>
            </a:r>
            <a:r>
              <a:rPr lang="en-US" sz="2000" b="1" dirty="0"/>
              <a:t>I</a:t>
            </a:r>
            <a:r>
              <a:rPr lang="en-US" sz="2000" dirty="0"/>
              <a:t>ntegrity, </a:t>
            </a:r>
            <a:r>
              <a:rPr lang="en-US" sz="2000" b="1" dirty="0"/>
              <a:t>M</a:t>
            </a:r>
            <a:r>
              <a:rPr lang="en-US" sz="2000" dirty="0"/>
              <a:t>utuality, </a:t>
            </a:r>
            <a:r>
              <a:rPr lang="en-US" sz="2000" b="1" dirty="0"/>
              <a:t>P</a:t>
            </a:r>
            <a:r>
              <a:rPr lang="en-US" sz="2000" dirty="0"/>
              <a:t>atience, </a:t>
            </a:r>
            <a:r>
              <a:rPr lang="en-US" sz="2000" b="1" dirty="0"/>
              <a:t>A</a:t>
            </a:r>
            <a:r>
              <a:rPr lang="en-US" sz="2000" dirty="0"/>
              <a:t>uthenticity, </a:t>
            </a:r>
            <a:r>
              <a:rPr lang="en-US" sz="2000" b="1" dirty="0"/>
              <a:t>C</a:t>
            </a:r>
            <a:r>
              <a:rPr lang="en-US" sz="2000" dirty="0"/>
              <a:t>ollaboration, and </a:t>
            </a:r>
            <a:r>
              <a:rPr lang="en-US" sz="2000" b="1" dirty="0"/>
              <a:t>T</a:t>
            </a:r>
            <a:r>
              <a:rPr lang="en-US" sz="2000" dirty="0"/>
              <a:t>rust.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1100" b="1" dirty="0" smtClean="0"/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/>
              <a:t>GOALS</a:t>
            </a:r>
            <a:r>
              <a:rPr lang="en-US" sz="2000" dirty="0"/>
              <a:t>:  To foster a sense of belonging to the FAU community</a:t>
            </a:r>
          </a:p>
          <a:p>
            <a:pPr lvl="1"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To help build strong mentor-mentee relationships </a:t>
            </a:r>
          </a:p>
          <a:p>
            <a:pPr lvl="1"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To encourage participation in campus events, student clubs, research and internships</a:t>
            </a:r>
          </a:p>
          <a:p>
            <a:pPr lvl="1"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To connect students with campus resources and academic support services</a:t>
            </a:r>
          </a:p>
          <a:p>
            <a:pPr lvl="2">
              <a:spcAft>
                <a:spcPts val="18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lvl="5">
              <a:spcAft>
                <a:spcPts val="18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  <a:hlinkClick r:id="rId3"/>
              </a:rPr>
              <a:t>www.fau.edu/mentoringproject/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lvl="5">
              <a:spcAft>
                <a:spcPts val="18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endParaRPr lang="en-US" sz="1200" dirty="0" smtClean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C10435"/>
                </a:solidFill>
                <a:latin typeface="Calibri" panose="020F0502020204030204" pitchFamily="34" charset="0"/>
              </a:rPr>
              <a:t>The Mentoring Project (TMP) @ FAU</a:t>
            </a:r>
            <a:endParaRPr lang="en-US" sz="4000" b="1" kern="0" dirty="0" smtClean="0">
              <a:solidFill>
                <a:srgbClr val="C10435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FCLCA – April 7, 2016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3216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erMK4ztqk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04800" y="6324600"/>
            <a:ext cx="4671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10435"/>
                </a:solidFill>
              </a:rPr>
              <a:t>Austen K – Graduate Student Mentor</a:t>
            </a:r>
            <a:endParaRPr lang="en-US" sz="2000" b="1" dirty="0">
              <a:solidFill>
                <a:srgbClr val="C104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4709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03840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TMP as the umbrella</a:t>
            </a:r>
          </a:p>
          <a:p>
            <a:pPr lvl="1"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Connections</a:t>
            </a:r>
          </a:p>
          <a:p>
            <a:pPr lvl="1"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The Mentoring Council</a:t>
            </a:r>
          </a:p>
          <a:p>
            <a:pPr lvl="2">
              <a:spcAft>
                <a:spcPts val="18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Mission Statement</a:t>
            </a:r>
          </a:p>
          <a:p>
            <a:pPr lvl="2">
              <a:spcAft>
                <a:spcPts val="180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22 programs across FAU joined</a:t>
            </a:r>
          </a:p>
          <a:p>
            <a:pPr lvl="5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hlinkClick r:id="rId3"/>
              </a:rPr>
              <a:t>www.fau.edu/mentoringproject/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lvl="5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rgbClr val="C10435"/>
                </a:solidFill>
                <a:latin typeface="Calibri" panose="020F0502020204030204" pitchFamily="34" charset="0"/>
              </a:rPr>
              <a:t>The Mentoring Project (TMP) @ FAU</a:t>
            </a:r>
            <a:endParaRPr lang="en-US" sz="4000" b="1" kern="0" dirty="0" smtClean="0">
              <a:solidFill>
                <a:srgbClr val="C10435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FCLCA – April 7, 2016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05" y="1616916"/>
            <a:ext cx="3067795" cy="9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85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160"/>
            <a:ext cx="8458200" cy="4503840"/>
          </a:xfrm>
        </p:spPr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Development of all processes and publications</a:t>
            </a:r>
          </a:p>
          <a:p>
            <a:pPr marL="628650" lvl="1" indent="-228600" fontAlgn="auto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kern="1200" dirty="0" smtClean="0">
                <a:solidFill>
                  <a:prstClr val="black"/>
                </a:solidFill>
                <a:latin typeface="Calibri" panose="020F0502020204030204"/>
              </a:rPr>
              <a:t>Recruitment, Matching, Orientation/Training, Match Support and Assessment/Evaluation</a:t>
            </a: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Built and launched the program for mentors AND mentees</a:t>
            </a:r>
          </a:p>
          <a:p>
            <a:pPr marL="1257300" lvl="3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	</a:t>
            </a:r>
            <a:r>
              <a:rPr lang="en-US" b="1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INITIAL FALL 2015 COHORT</a:t>
            </a:r>
          </a:p>
          <a:p>
            <a:pPr marL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       </a:t>
            </a:r>
            <a:r>
              <a:rPr lang="en-US" sz="2400" u="sng" kern="1200" dirty="0" smtClean="0">
                <a:solidFill>
                  <a:prstClr val="black"/>
                </a:solidFill>
                <a:latin typeface="Calibri" panose="020F0502020204030204"/>
              </a:rPr>
              <a:t>Mentors (187)</a:t>
            </a: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			</a:t>
            </a:r>
            <a:r>
              <a:rPr lang="en-US" sz="2400" u="sng" kern="1200" dirty="0" smtClean="0">
                <a:solidFill>
                  <a:prstClr val="black"/>
                </a:solidFill>
                <a:latin typeface="Calibri" panose="020F0502020204030204"/>
              </a:rPr>
              <a:t>Mentees (464)</a:t>
            </a:r>
          </a:p>
          <a:p>
            <a:pPr marL="457200" lvl="1" indent="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</a:rPr>
              <a:t>• Faculty/Staff (167)			   • FTIC (438)</a:t>
            </a:r>
          </a:p>
          <a:p>
            <a:pPr marL="457200" lvl="1" indent="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</a:rPr>
              <a:t>• Peer (17)				   • STEM (110)</a:t>
            </a:r>
          </a:p>
          <a:p>
            <a:pPr marL="457200" lvl="1" indent="0" fontAlgn="auto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None/>
            </a:pP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</a:rPr>
              <a:t>• TMP GAs (3) 			   • URM (271)</a:t>
            </a:r>
            <a:br>
              <a:rPr lang="en-US" sz="2000" kern="12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</a:rPr>
              <a:t>					   • 1</a:t>
            </a:r>
            <a:r>
              <a:rPr lang="en-US" sz="2000" kern="1200" baseline="30000" dirty="0" smtClean="0">
                <a:solidFill>
                  <a:prstClr val="black"/>
                </a:solidFill>
                <a:latin typeface="Calibri" panose="020F0502020204030204"/>
              </a:rPr>
              <a:t>st</a:t>
            </a: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</a:rPr>
              <a:t> gen (88)</a:t>
            </a:r>
            <a:endParaRPr lang="en-US" sz="2000" kern="1200" dirty="0" smtClean="0">
              <a:solidFill>
                <a:srgbClr val="C10435"/>
              </a:solidFill>
              <a:latin typeface="Calibri" panose="020F0502020204030204"/>
            </a:endParaRP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Connections – YEAR 1 (2015-2016)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960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160"/>
            <a:ext cx="8458200" cy="4503840"/>
          </a:xfrm>
        </p:spPr>
        <p:txBody>
          <a:bodyPr/>
          <a:lstStyle/>
          <a:p>
            <a:pPr marL="228600" indent="-2286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Recognition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</a:rPr>
              <a:t>letter to supervisor/department chair/dean</a:t>
            </a:r>
          </a:p>
          <a:p>
            <a:pPr marL="228600" lvl="0" indent="-2286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Coffee with mentee on us</a:t>
            </a:r>
          </a:p>
          <a:p>
            <a:pPr marL="228600" lvl="0" indent="-2286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Referral incentives (lunch on us)</a:t>
            </a:r>
          </a:p>
          <a:p>
            <a:pPr marL="228600" indent="-2286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End-of-Year awards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</a:rPr>
              <a:t>and </a:t>
            </a: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certificates</a:t>
            </a:r>
          </a:p>
          <a:p>
            <a:pPr marL="228600" indent="-2286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10435"/>
                </a:solidFill>
              </a:rPr>
              <a:t>NEW: </a:t>
            </a: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Provost 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</a:rPr>
              <a:t>approved recognition of mentoring activities for faculty under F.A.I.R. information reporting system</a:t>
            </a:r>
          </a:p>
          <a:p>
            <a:pPr marL="228600" lvl="0" indent="-228600" fontAlgn="auto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Connections – Faculty/Staff Incentives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28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267200"/>
          </a:xfrm>
        </p:spPr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Orientation; Mentor Manual</a:t>
            </a: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Monthly workshops</a:t>
            </a:r>
          </a:p>
          <a:p>
            <a:pPr marL="685800" lvl="1" indent="-228600" fontAlgn="auto"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Mentoring 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for Success: Appreciative </a:t>
            </a: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Mentoring  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lvl="1" indent="-228600" fontAlgn="auto"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Title </a:t>
            </a: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IX &amp; </a:t>
            </a: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Victim </a:t>
            </a: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Advocate (To tell or not to tell)</a:t>
            </a:r>
            <a:endPara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lvl="1" indent="-228600" fontAlgn="auto"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Stress Management &amp; Wellness </a:t>
            </a:r>
            <a:endParaRPr lang="en-US" sz="2000" kern="12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685800" lvl="1" indent="-228600" fontAlgn="auto"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Establishing Rapport &amp; Connecting with Mentees</a:t>
            </a:r>
          </a:p>
          <a:p>
            <a:pPr marL="685800" lvl="1" indent="-228600" fontAlgn="auto"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Mentor “Mixer” (exchange of ideas, stories, best practices)</a:t>
            </a: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  Mentor Newsletters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Connections – Faculty/Staff Training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770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38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Mentoring Project I.M.P.A.C.T. on Mentors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1600200"/>
            <a:ext cx="8991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i="1" dirty="0" smtClean="0">
                <a:solidFill>
                  <a:sysClr val="windowText" lastClr="000000"/>
                </a:solidFill>
                <a:latin typeface="Calibri" panose="020F0502020204030204"/>
              </a:rPr>
              <a:t>“It is an honor to serve as a mentor in S.T.E.M. fields of study, particularly computer science and engineering. I am passionate about the young women entering the university and enjoy the opportunity to not only serve as a role model but also to learn from the young exceptional students in the mentoring program.”</a:t>
            </a:r>
          </a:p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 panose="020F0502020204030204"/>
              </a:rPr>
              <a:t>-- Tami S., faculty mentor, College of Engineering and Computer Science</a:t>
            </a:r>
          </a:p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24356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>
                <a:solidFill>
                  <a:srgbClr val="C10435"/>
                </a:solidFill>
                <a:latin typeface="Calibri Light" panose="020F0302020204030204" pitchFamily="34" charset="0"/>
              </a:rPr>
              <a:t>Connections - Professional Development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1600200"/>
            <a:ext cx="89916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i="1" dirty="0" smtClean="0">
                <a:solidFill>
                  <a:prstClr val="black"/>
                </a:solidFill>
                <a:latin typeface="Calibri" panose="020F0502020204030204"/>
              </a:rPr>
              <a:t>“</a:t>
            </a:r>
            <a:r>
              <a:rPr lang="en-US" sz="1800" i="1" dirty="0">
                <a:solidFill>
                  <a:prstClr val="black"/>
                </a:solidFill>
                <a:latin typeface="Calibri" panose="020F0502020204030204"/>
              </a:rPr>
              <a:t>It helps for me to attend the mentor trainings because most of my mentors have class during that time and cannot attend. I look forward to sharing with them some of the useful information/tips I gather from these trainings.”</a:t>
            </a:r>
          </a:p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-- Sylvanna F., member, Mentoring </a:t>
            </a: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</a:rPr>
              <a:t>Council</a:t>
            </a:r>
          </a:p>
          <a:p>
            <a:pPr marL="0" lv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340">
            <a:off x="368216" y="3412796"/>
            <a:ext cx="3506456" cy="2338550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14400" y="2968823"/>
            <a:ext cx="1905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Mentor Orientation</a:t>
            </a:r>
            <a:endParaRPr lang="en-US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0"/>
          <a:stretch/>
        </p:blipFill>
        <p:spPr>
          <a:xfrm rot="298638">
            <a:off x="5365259" y="3270937"/>
            <a:ext cx="3131665" cy="2613214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553200" y="2972916"/>
            <a:ext cx="1676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Mentor Training</a:t>
            </a:r>
            <a:endParaRPr lang="en-US" altLang="en-US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145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03840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</a:rPr>
              <a:t>Why mentoring?</a:t>
            </a:r>
          </a:p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“Magical stories” from our mentors and mentees</a:t>
            </a:r>
          </a:p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Mentoring </a:t>
            </a:r>
            <a:r>
              <a:rPr lang="en-US" sz="2200" dirty="0">
                <a:latin typeface="Calibri" panose="020F0502020204030204" pitchFamily="34" charset="0"/>
              </a:rPr>
              <a:t>– a function of Academic or Student Affairs? YES!</a:t>
            </a:r>
          </a:p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The Mentoring Project at FAU</a:t>
            </a:r>
          </a:p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Funding our mentoring program – donor grant</a:t>
            </a:r>
          </a:p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Mentor and Tutor Training similarities</a:t>
            </a:r>
          </a:p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Q&amp;A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FCLCA – April 7, 2016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4" descr="https://fsbaggage.files.wordpress.com/2015/04/magic-wan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28" y="927455"/>
            <a:ext cx="2022272" cy="20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510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Mentoring Project I.M.P.A.C.T – </a:t>
            </a:r>
          </a:p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Peer Mentors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9332" y="2362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lang="en-US" sz="1800" i="1" dirty="0">
                <a:solidFill>
                  <a:prstClr val="black"/>
                </a:solidFill>
                <a:latin typeface="Calibri" panose="020F0502020204030204"/>
              </a:rPr>
              <a:t>“I joined Connections since I wanted to give back to a student...I wanted to help a student through some of the challenges I know they will face.  Experience brings wisdom and if I could make another student's academic journey a little easier with support and help then my goal [for] this program is met.”</a:t>
            </a:r>
          </a:p>
          <a:p>
            <a:pPr marL="0" lvl="0" indent="0" algn="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-- </a:t>
            </a:r>
            <a:r>
              <a:rPr lang="en-US" sz="1800" dirty="0" err="1">
                <a:solidFill>
                  <a:prstClr val="black"/>
                </a:solidFill>
                <a:latin typeface="Calibri" panose="020F0502020204030204"/>
              </a:rPr>
              <a:t>Niccola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P., peer mentor, Health &amp; Wellness</a:t>
            </a:r>
          </a:p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34161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160"/>
            <a:ext cx="8458200" cy="4503840"/>
          </a:xfrm>
        </p:spPr>
        <p:txBody>
          <a:bodyPr/>
          <a:lstStyle/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Peer Mentors must have:</a:t>
            </a:r>
          </a:p>
          <a:p>
            <a:pPr marL="628650" lvl="1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kern="1200" dirty="0" smtClean="0">
                <a:solidFill>
                  <a:prstClr val="black"/>
                </a:solidFill>
                <a:latin typeface="Calibri" panose="020F0502020204030204"/>
              </a:rPr>
              <a:t>60 credits with 3.0 </a:t>
            </a:r>
          </a:p>
          <a:p>
            <a:pPr marL="628650" lvl="1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kern="1200" dirty="0" smtClean="0">
                <a:solidFill>
                  <a:prstClr val="black"/>
                </a:solidFill>
                <a:latin typeface="Calibri" panose="020F0502020204030204"/>
              </a:rPr>
              <a:t>Successfully complete an application, interview, and 2 reference checks</a:t>
            </a: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endParaRPr lang="en-US" sz="800" kern="12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22860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TRAINING is based on CRLA</a:t>
            </a:r>
            <a:r>
              <a:rPr lang="en-US" sz="2400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– IMTPC guidelines</a:t>
            </a:r>
            <a:endParaRPr lang="en-US" sz="2400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68580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Core </a:t>
            </a: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Training – Peer Mentor Training Academy (2 days)</a:t>
            </a:r>
          </a:p>
          <a:p>
            <a:pPr marL="1085850" lvl="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LEVEL 1 plus electives/Level 2 topics as appropriate</a:t>
            </a:r>
          </a:p>
          <a:p>
            <a:pPr marL="1085850" lvl="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Specific topics for our population such as cultural awareness</a:t>
            </a:r>
          </a:p>
          <a:p>
            <a:pPr marL="6858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Training Manual</a:t>
            </a:r>
          </a:p>
          <a:p>
            <a:pPr marL="685800" lvl="1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Ongoing trainings</a:t>
            </a:r>
          </a:p>
          <a:p>
            <a:pPr marL="1085850" lvl="2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Future: may develop this into a class</a:t>
            </a:r>
            <a:endParaRPr lang="en-US" sz="1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457200" lvl="1" indent="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0435"/>
              </a:buClr>
              <a:buNone/>
            </a:pPr>
            <a:endParaRPr lang="en-US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Connections – Peer Mentor Training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7066" y="5791200"/>
            <a:ext cx="8558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https://www.crla.net/index.php/certifications/imtpc-international-mentor-training-program</a:t>
            </a:r>
          </a:p>
        </p:txBody>
      </p:sp>
    </p:spTree>
    <p:extLst>
      <p:ext uri="{BB962C8B-B14F-4D97-AF65-F5344CB8AC3E}">
        <p14:creationId xmlns:p14="http://schemas.microsoft.com/office/powerpoint/2010/main" val="36502888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03840"/>
          </a:xfr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What links can you find? </a:t>
            </a: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kern="1200" dirty="0" smtClean="0">
                <a:solidFill>
                  <a:prstClr val="black"/>
                </a:solidFill>
                <a:latin typeface="Calibri" panose="020F0502020204030204"/>
              </a:rPr>
              <a:t>How can we partner?</a:t>
            </a:r>
            <a:endParaRPr lang="en-US" sz="2000" kern="1200" dirty="0">
              <a:solidFill>
                <a:srgbClr val="C10435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CRLA Training for Mentors and Tutors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0633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Connections - Assessment &amp; Evaluation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825625"/>
            <a:ext cx="86868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400" smtClean="0">
                <a:solidFill>
                  <a:prstClr val="black"/>
                </a:solidFill>
                <a:latin typeface="Calibri" panose="020F0502020204030204"/>
              </a:rPr>
              <a:t> Monthly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Check-in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Form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Mentor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Training Surveys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Mentee Outcomes Survey (pre- post-)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Match Characteristics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Questionnaire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Exit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109417861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Challenges 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901825"/>
            <a:ext cx="8458200" cy="5032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1800"/>
              </a:spcAft>
              <a:buClr>
                <a:srgbClr val="C10435"/>
              </a:buClr>
              <a:buSzPct val="100000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Recruitment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=&gt; Time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frame; reaching our target student group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spcAft>
                <a:spcPts val="1800"/>
              </a:spcAft>
              <a:buClr>
                <a:srgbClr val="C10435"/>
              </a:buClr>
              <a:buSzPct val="100000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Matching =&gt;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Time allocation and time frame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lvl="0" fontAlgn="auto">
              <a:spcAft>
                <a:spcPts val="1800"/>
              </a:spcAft>
              <a:buClr>
                <a:srgbClr val="C10435"/>
              </a:buClr>
              <a:buSzPct val="100000"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Match Support =&gt;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Volume </a:t>
            </a:r>
          </a:p>
          <a:p>
            <a:pPr lvl="0" fontAlgn="auto">
              <a:spcAft>
                <a:spcPts val="1800"/>
              </a:spcAft>
              <a:buClr>
                <a:srgbClr val="C10435"/>
              </a:buClr>
              <a:buSzPct val="100000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GA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=&gt; Case Load (mentees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lvl="0" fontAlgn="auto">
              <a:spcAft>
                <a:spcPts val="1800"/>
              </a:spcAft>
              <a:buClr>
                <a:srgbClr val="C10435"/>
              </a:buClr>
              <a:buSzPct val="100000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Administration =&gt; SA/AA partnership great in theory, challenge in practice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 fontAlgn="auto">
              <a:spcAft>
                <a:spcPts val="1800"/>
              </a:spcAft>
              <a:buClr>
                <a:srgbClr val="C10435"/>
              </a:buClr>
              <a:buSzPct val="100000"/>
              <a:buNone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989715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bg2">
                <a:lumMod val="40000"/>
                <a:lumOff val="60000"/>
              </a:schemeClr>
            </a:gs>
            <a:gs pos="100000">
              <a:schemeClr val="bg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-JrsX0MuL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0872" y="6324600"/>
            <a:ext cx="6106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10435"/>
                </a:solidFill>
              </a:rPr>
              <a:t>Jenna T. – first-year Elementary Education major</a:t>
            </a:r>
            <a:endParaRPr lang="en-US" sz="2000" b="1" dirty="0">
              <a:solidFill>
                <a:srgbClr val="C104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549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828800"/>
            <a:ext cx="39624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174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960"/>
            <a:ext cx="8229600" cy="4503840"/>
          </a:xfrm>
        </p:spPr>
        <p:txBody>
          <a:bodyPr/>
          <a:lstStyle/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One </a:t>
            </a:r>
            <a:r>
              <a:rPr lang="en-US" sz="2000" dirty="0"/>
              <a:t>of only five variables strongly correlated with student persistence </a:t>
            </a:r>
            <a:r>
              <a:rPr lang="en-US" sz="1800" i="1" dirty="0"/>
              <a:t>(Cuseo, 2014</a:t>
            </a:r>
            <a:r>
              <a:rPr lang="en-US" sz="1800" i="1" dirty="0" smtClean="0"/>
              <a:t>)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URM and first-generation students can </a:t>
            </a:r>
            <a:r>
              <a:rPr lang="en-US" sz="2000" dirty="0"/>
              <a:t>benefit from mentoring even more than others as this group can feel </a:t>
            </a:r>
            <a:r>
              <a:rPr lang="en-US" sz="2000" dirty="0" smtClean="0"/>
              <a:t>marginalized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One of the top strategies in the literature to support first-generation college students and to improve their odds for college completion includes formalized mentoring programs </a:t>
            </a:r>
            <a:r>
              <a:rPr lang="en-US" sz="1800" i="1" dirty="0" smtClean="0"/>
              <a:t>(Coles, 2011; Levine &amp; </a:t>
            </a:r>
            <a:r>
              <a:rPr lang="en-US" sz="1800" i="1" dirty="0" err="1" smtClean="0"/>
              <a:t>Nidiffer</a:t>
            </a:r>
            <a:r>
              <a:rPr lang="en-US" sz="1800" i="1" dirty="0" smtClean="0"/>
              <a:t>, 1996)</a:t>
            </a:r>
            <a:endParaRPr lang="en-US" sz="1800" i="1" dirty="0" smtClean="0">
              <a:latin typeface="Calibri" panose="020F0502020204030204" pitchFamily="34" charset="0"/>
            </a:endParaRP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Mentoring relationships increase one’s sense of personal significance -- “I matter”</a:t>
            </a:r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Mentoring provides students </a:t>
            </a:r>
            <a:r>
              <a:rPr lang="en-US" sz="2000" dirty="0"/>
              <a:t>with </a:t>
            </a:r>
            <a:r>
              <a:rPr lang="en-US" sz="2000" dirty="0" smtClean="0"/>
              <a:t>connections and </a:t>
            </a:r>
            <a:r>
              <a:rPr lang="en-US" sz="2000" dirty="0"/>
              <a:t>a knowledgeable resource </a:t>
            </a:r>
            <a:endParaRPr lang="en-US" sz="2000" dirty="0" smtClean="0"/>
          </a:p>
          <a:p>
            <a:pPr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Mentoring helps build tenacity, a student’s ability to monitor their performance and persevere through challenge </a:t>
            </a:r>
            <a:r>
              <a:rPr lang="en-US" sz="1800" i="1" dirty="0" smtClean="0"/>
              <a:t>(Conley, 2007).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C10435"/>
                </a:solidFill>
                <a:latin typeface="Calibri" panose="020F0502020204030204" pitchFamily="34" charset="0"/>
              </a:rPr>
              <a:t>Why Mentoring?</a:t>
            </a:r>
            <a:endParaRPr lang="en-US" sz="4000" b="1" kern="0" dirty="0" smtClean="0">
              <a:solidFill>
                <a:srgbClr val="C10435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FCLCA – April 7, 2016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008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03840"/>
          </a:xfrm>
        </p:spPr>
        <p:txBody>
          <a:bodyPr/>
          <a:lstStyle/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Our Mentor Stories</a:t>
            </a:r>
          </a:p>
          <a:p>
            <a:pPr>
              <a:spcAft>
                <a:spcPts val="1800"/>
              </a:spcAft>
              <a:buClr>
                <a:srgbClr val="C1043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Calibri" panose="020F0502020204030204" pitchFamily="34" charset="0"/>
              </a:rPr>
              <a:t>Our Mentee Stories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dirty="0">
                <a:solidFill>
                  <a:srgbClr val="C10435"/>
                </a:solidFill>
                <a:latin typeface="Calibri" panose="020F0502020204030204" pitchFamily="34" charset="0"/>
              </a:rPr>
              <a:t>Our Magical Stories</a:t>
            </a:r>
            <a:endParaRPr lang="en-US" sz="4000" b="1" kern="0" dirty="0" smtClean="0">
              <a:solidFill>
                <a:srgbClr val="C10435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633888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</a:rPr>
              <a:t>FCLCA – April 7, 2016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4" descr="https://fsbaggage.files.wordpress.com/2015/04/magic-wan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2022272" cy="202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12580"/>
          <a:stretch/>
        </p:blipFill>
        <p:spPr>
          <a:xfrm>
            <a:off x="5108372" y="1266825"/>
            <a:ext cx="3526276" cy="3878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24942" y="4876800"/>
            <a:ext cx="3370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</a:rPr>
              <a:t>Kol</a:t>
            </a:r>
            <a:r>
              <a:rPr lang="en-US" sz="1600" dirty="0" smtClean="0">
                <a:solidFill>
                  <a:schemeClr val="bg1"/>
                </a:solidFill>
              </a:rPr>
              <a:t> the Therapy Dog – Finals week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389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" r="2440"/>
          <a:stretch/>
        </p:blipFill>
        <p:spPr>
          <a:xfrm rot="20643908">
            <a:off x="-84028" y="1712432"/>
            <a:ext cx="3336317" cy="213145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Mentoring Project I.M.P.A.C.T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806">
            <a:off x="6302542" y="1599754"/>
            <a:ext cx="2987713" cy="1991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6558" r="4918" b="1631"/>
          <a:stretch/>
        </p:blipFill>
        <p:spPr>
          <a:xfrm>
            <a:off x="5035378" y="3641681"/>
            <a:ext cx="3194222" cy="2417249"/>
          </a:xfrm>
          <a:prstGeom prst="rect">
            <a:avLst/>
          </a:prstGeom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85800" y="3121223"/>
            <a:ext cx="24669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Who’s Your Match Event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571723" y="2968823"/>
            <a:ext cx="24669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Who’s Your Match Event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600866" y="3124200"/>
            <a:ext cx="24669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Who’s Your Match Event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400800" y="5638800"/>
            <a:ext cx="1676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Scavenger Hunt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9523" r="6153"/>
          <a:stretch/>
        </p:blipFill>
        <p:spPr>
          <a:xfrm>
            <a:off x="3352800" y="1509584"/>
            <a:ext cx="3048000" cy="2224216"/>
          </a:xfrm>
          <a:prstGeom prst="rect">
            <a:avLst/>
          </a:prstGeom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552866" y="2968823"/>
            <a:ext cx="24669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Who’s Your Match Event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4290"/>
          <a:stretch/>
        </p:blipFill>
        <p:spPr>
          <a:xfrm>
            <a:off x="1447800" y="3691561"/>
            <a:ext cx="2991689" cy="2325012"/>
          </a:xfrm>
          <a:prstGeom prst="rect">
            <a:avLst/>
          </a:prstGeom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438400" y="5638800"/>
            <a:ext cx="1676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Scavenger Hunt</a:t>
            </a:r>
            <a:endParaRPr lang="en-US" alt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602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" r="9910"/>
          <a:stretch/>
        </p:blipFill>
        <p:spPr>
          <a:xfrm>
            <a:off x="1264461" y="3714538"/>
            <a:ext cx="3421839" cy="2385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7128">
            <a:off x="-288769" y="1120794"/>
            <a:ext cx="3891528" cy="2594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36" y="3792211"/>
            <a:ext cx="3464413" cy="2309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980316"/>
            <a:ext cx="3803351" cy="2535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45" y="859541"/>
            <a:ext cx="1941135" cy="29117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10002" y="3172595"/>
            <a:ext cx="2810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Mentor-Mentee Ice Cream Social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997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Mentoring Project I.M.P.A.C.T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9332" y="1981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i="1" dirty="0">
                <a:solidFill>
                  <a:sysClr val="windowText" lastClr="000000"/>
                </a:solidFill>
                <a:latin typeface="Calibri" panose="020F0502020204030204"/>
              </a:rPr>
              <a:t>“Before I met my mentor I was constantly stressed because of all the responsibilities that were thrown on my shoulders. I was working more than I should part-time as a full-time student and my grades were being affected negatively. Then, I heard about the mentoring program, something I was hoping I'd find at FAU. My mentor has impacted me greatly ever since she started working with me. She helped me create a schedule to manage life and school work so my grades and outlook on life have been improving very much.”</a:t>
            </a:r>
          </a:p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/>
              </a:rPr>
              <a:t>-- </a:t>
            </a: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/>
              </a:rPr>
              <a:t>Naola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/>
              </a:rPr>
              <a:t> L., freshman mentee, Biological Sciences</a:t>
            </a:r>
          </a:p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6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894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rLq32dnMm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077" y="6172200"/>
            <a:ext cx="7859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10435"/>
                </a:solidFill>
              </a:rPr>
              <a:t>Rosedale J. – Graduate Student Mentor and her mentee - </a:t>
            </a:r>
            <a:r>
              <a:rPr lang="en-US" sz="2000" b="1" dirty="0" err="1" smtClean="0">
                <a:solidFill>
                  <a:srgbClr val="C10435"/>
                </a:solidFill>
              </a:rPr>
              <a:t>Naola</a:t>
            </a:r>
            <a:endParaRPr lang="en-US" sz="2000" b="1" dirty="0">
              <a:solidFill>
                <a:srgbClr val="C104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6435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9332" y="838200"/>
            <a:ext cx="8329868" cy="838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4000" b="1" kern="0" dirty="0" smtClean="0">
                <a:solidFill>
                  <a:srgbClr val="C10435"/>
                </a:solidFill>
                <a:latin typeface="Calibri Light" panose="020F0302020204030204" pitchFamily="34" charset="0"/>
              </a:rPr>
              <a:t>Mentoring Project I.M.P.A.C.T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6226277"/>
            <a:ext cx="9144000" cy="631723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rgbClr val="00457C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51" y="6247244"/>
            <a:ext cx="1914898" cy="58978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1697367"/>
            <a:ext cx="8991600" cy="4935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“My mentor is super amazing and we have so much in common…She is very positive and insightful. I think this was a very good match and I can't wait to see what great things come from this experience.”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--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Godshey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 S., freshman mentee, Social 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</a:rPr>
              <a:t>“…I </a:t>
            </a:r>
            <a:r>
              <a:rPr lang="en-US" sz="18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made </a:t>
            </a: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</a:rPr>
              <a:t>a great connection with a mentor who is older and has experience and </a:t>
            </a:r>
            <a:r>
              <a:rPr lang="en-US" sz="18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has helped </a:t>
            </a:r>
            <a:r>
              <a:rPr lang="en-US" sz="1800" i="1" dirty="0">
                <a:solidFill>
                  <a:schemeClr val="tx2"/>
                </a:solidFill>
                <a:latin typeface="Calibri" panose="020F0502020204030204" pitchFamily="34" charset="0"/>
              </a:rPr>
              <a:t>me with my journey through my freshman year.”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schemeClr val="tx2"/>
                </a:solidFill>
                <a:latin typeface="Calibri" panose="020F0502020204030204" pitchFamily="34" charset="0"/>
              </a:rPr>
              <a:t>-- Jessenia B., freshman mentee, Undeclared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800" i="1" dirty="0">
                <a:solidFill>
                  <a:sysClr val="windowText" lastClr="000000"/>
                </a:solidFill>
                <a:latin typeface="Calibri" panose="020F0502020204030204"/>
              </a:rPr>
              <a:t>“My mentor and I had an awesome first meeting. I'm confident that us being paired together was a </a:t>
            </a:r>
            <a:r>
              <a:rPr lang="en-US" sz="1800" i="1" dirty="0" smtClean="0">
                <a:solidFill>
                  <a:sysClr val="windowText" lastClr="000000"/>
                </a:solidFill>
                <a:latin typeface="Calibri" panose="020F0502020204030204"/>
              </a:rPr>
              <a:t>great </a:t>
            </a:r>
            <a:r>
              <a:rPr lang="en-US" sz="1800" i="1" dirty="0">
                <a:solidFill>
                  <a:sysClr val="windowText" lastClr="000000"/>
                </a:solidFill>
                <a:latin typeface="Calibri" panose="020F0502020204030204"/>
              </a:rPr>
              <a:t>decision. I'm excited to see what the rest of the </a:t>
            </a:r>
            <a:r>
              <a:rPr lang="en-US" sz="1800" i="1" dirty="0" smtClean="0">
                <a:solidFill>
                  <a:sysClr val="windowText" lastClr="000000"/>
                </a:solidFill>
                <a:latin typeface="Calibri" panose="020F0502020204030204"/>
              </a:rPr>
              <a:t>year </a:t>
            </a:r>
            <a:r>
              <a:rPr lang="en-US" sz="1800" i="1" dirty="0">
                <a:solidFill>
                  <a:sysClr val="windowText" lastClr="000000"/>
                </a:solidFill>
                <a:latin typeface="Calibri" panose="020F0502020204030204"/>
              </a:rPr>
              <a:t>holds for us two!”</a:t>
            </a:r>
          </a:p>
          <a:p>
            <a:pPr marL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ysClr val="windowText" lastClr="000000"/>
                </a:solidFill>
                <a:latin typeface="Calibri" panose="020F0502020204030204"/>
              </a:rPr>
              <a:t>-- Rebecca C., freshman mentee, Communication </a:t>
            </a:r>
            <a:r>
              <a:rPr lang="en-US" sz="1800" dirty="0" smtClean="0">
                <a:solidFill>
                  <a:sysClr val="windowText" lastClr="000000"/>
                </a:solidFill>
                <a:latin typeface="Calibri" panose="020F0502020204030204"/>
              </a:rPr>
              <a:t>Studies</a:t>
            </a:r>
          </a:p>
          <a:p>
            <a:pPr marL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14899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457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00457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14664</TotalTime>
  <Pages>23</Pages>
  <Words>1303</Words>
  <Application>Microsoft Office PowerPoint</Application>
  <PresentationFormat>On-screen Show (4:3)</PresentationFormat>
  <Paragraphs>205</Paragraphs>
  <Slides>26</Slides>
  <Notes>23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Palatino Linotype</vt:lpstr>
      <vt:lpstr>Symbol</vt:lpstr>
      <vt:lpstr>Times New Roman</vt:lpstr>
      <vt:lpstr>Wingdings</vt:lpstr>
      <vt:lpstr>Echo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A MAJOR</dc:title>
  <dc:creator>Preferred Customer</dc:creator>
  <cp:lastModifiedBy>Jennifer Bebergal</cp:lastModifiedBy>
  <cp:revision>401</cp:revision>
  <cp:lastPrinted>2001-10-04T17:58:49Z</cp:lastPrinted>
  <dcterms:created xsi:type="dcterms:W3CDTF">1996-07-31T10:09:54Z</dcterms:created>
  <dcterms:modified xsi:type="dcterms:W3CDTF">2016-04-05T16:36:56Z</dcterms:modified>
</cp:coreProperties>
</file>